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84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337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efda496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efda496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f103208c6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f103208c6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e4dace6d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e4dace6d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e4dace6d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e4dace6d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e4dace6d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e4dace6d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f1031e4ef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f1031e4ef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f1031e4e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f1031e4e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f1031e4e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f1031e4e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e4dace6d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e4dace6d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e4dace6d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1e4dace6d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e4dace6d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e4dace6d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e4dace6d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e4dace6d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f103208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f103208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f103208c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f103208c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f103208c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f103208c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f103208c6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f103208c6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E%D1%84%D0%B8%D0%B7%D0%BC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assics.nsu.ru/bibliotheca/plato01/sofis.htm" TargetMode="External"/><Relationship Id="rId5" Type="http://schemas.openxmlformats.org/officeDocument/2006/relationships/hyperlink" Target="https://www.youtube.com/watch?v=M7rYccT5GVA" TargetMode="External"/><Relationship Id="rId4" Type="http://schemas.openxmlformats.org/officeDocument/2006/relationships/hyperlink" Target="https://www.youtube.com/watch?v=6xUqivHabkc&amp;t=126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B%D0%B0%D1%82%D0%BE%D0%B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-48125" y="0"/>
            <a:ext cx="92402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1502550"/>
            <a:ext cx="8520600" cy="14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7080" b="1">
                <a:solidFill>
                  <a:schemeClr val="lt1"/>
                </a:solidFill>
              </a:rPr>
              <a:t>Софистика</a:t>
            </a:r>
            <a:endParaRPr sz="7080" b="1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415625" y="2880275"/>
            <a:ext cx="8520600" cy="5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900" b="1" dirty="0">
              <a:solidFill>
                <a:schemeClr val="lt1"/>
              </a:solidFill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15625" y="4410275"/>
            <a:ext cx="8520600" cy="5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00" b="1">
                <a:solidFill>
                  <a:schemeClr val="lt1"/>
                </a:solidFill>
              </a:rPr>
              <a:t>г. Москва 2022</a:t>
            </a:r>
            <a:endParaRPr sz="1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1716175" y="1073500"/>
            <a:ext cx="66084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“Об истине”: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	</a:t>
            </a:r>
            <a:r>
              <a:rPr lang="en-GB" sz="1100">
                <a:solidFill>
                  <a:schemeClr val="dk1"/>
                </a:solidFill>
              </a:rPr>
              <a:t>«Предписания законов произвольны (искусственны), (веления же) природы необходимы»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“О согласии”: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Необходима жесткая дисциплина и повиновение по типу спартанских.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/>
          </p:nvPr>
        </p:nvSpPr>
        <p:spPr>
          <a:xfrm>
            <a:off x="2890950" y="262500"/>
            <a:ext cx="3362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Антифонт</a:t>
            </a:r>
            <a:endParaRPr sz="3780" b="1"/>
          </a:p>
        </p:txBody>
      </p:sp>
      <p:cxnSp>
        <p:nvCxnSpPr>
          <p:cNvPr id="123" name="Google Shape;123;p22"/>
          <p:cNvCxnSpPr/>
          <p:nvPr/>
        </p:nvCxnSpPr>
        <p:spPr>
          <a:xfrm rot="10800000" flipH="1">
            <a:off x="127275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ctrTitle"/>
          </p:nvPr>
        </p:nvSpPr>
        <p:spPr>
          <a:xfrm>
            <a:off x="311700" y="2625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00" b="1"/>
              <a:t>2. Софизмы. Примеры</a:t>
            </a:r>
            <a:endParaRPr sz="3700" b="1"/>
          </a:p>
        </p:txBody>
      </p:sp>
      <p:cxnSp>
        <p:nvCxnSpPr>
          <p:cNvPr id="129" name="Google Shape;129;p23"/>
          <p:cNvCxnSpPr/>
          <p:nvPr/>
        </p:nvCxnSpPr>
        <p:spPr>
          <a:xfrm rot="10800000" flipH="1">
            <a:off x="780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23"/>
          <p:cNvSpPr txBox="1">
            <a:spLocks noGrp="1"/>
          </p:cNvSpPr>
          <p:nvPr>
            <p:ph type="subTitle" idx="1"/>
          </p:nvPr>
        </p:nvSpPr>
        <p:spPr>
          <a:xfrm>
            <a:off x="311700" y="1073500"/>
            <a:ext cx="85206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A4A4A"/>
                </a:solidFill>
              </a:rPr>
              <a:t>Лекарство, принимаемое больным, есть добро; чем больше делать добра, тем лучше; значит, лекарство нужно принимать в больших дозах»</a:t>
            </a:r>
            <a:endParaRPr sz="1300">
              <a:solidFill>
                <a:srgbClr val="4A4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A4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A4A4A"/>
                </a:solidFill>
              </a:rPr>
              <a:t>Вор не желает приобрести ничего дурного; приобретение хорошего есть дело хорошее; следовательно, вор желает хорошего</a:t>
            </a:r>
            <a:endParaRPr sz="1300">
              <a:solidFill>
                <a:srgbClr val="4A4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4A4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A4A4A"/>
                </a:solidFill>
              </a:rPr>
              <a:t>Сократ — человек; человек — не то же самое, что Сократ; значит, Сократ — это нечто иное, чем Сократ</a:t>
            </a:r>
            <a:endParaRPr sz="1300">
              <a:solidFill>
                <a:srgbClr val="4A4A4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A4A4A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Софизм Эватла:</a:t>
            </a:r>
            <a:r>
              <a:rPr lang="en-GB" sz="1300"/>
              <a:t> ученик Протагора должен был заплатить за обучение, когда выиграет первое судебное дело, однако отказался участвовать в судах. Протагор вызвал его на суд лол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ctrTitle"/>
          </p:nvPr>
        </p:nvSpPr>
        <p:spPr>
          <a:xfrm>
            <a:off x="73950" y="153650"/>
            <a:ext cx="8996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50" b="1"/>
              <a:t>    3. Влияние софистики на развитие философии</a:t>
            </a:r>
            <a:endParaRPr sz="2750" b="1"/>
          </a:p>
        </p:txBody>
      </p:sp>
      <p:sp>
        <p:nvSpPr>
          <p:cNvPr id="136" name="Google Shape;136;p24"/>
          <p:cNvSpPr txBox="1">
            <a:spLocks noGrp="1"/>
          </p:cNvSpPr>
          <p:nvPr>
            <p:ph type="subTitle" idx="1"/>
          </p:nvPr>
        </p:nvSpPr>
        <p:spPr>
          <a:xfrm>
            <a:off x="311700" y="1957525"/>
            <a:ext cx="8520600" cy="1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Главное значение софистики состояло в том, что она перенесла центр тяжести греческой мысли с натурфилософии на изучение человека. Крайний скептицизм и релятивизм софистов отвергался уже их современниками. Софистика оказала значительное воздействие на развитие философии, литературы и искусства в Греции, на творчество Демокрита, Еврипида, Фукидида. Философия софистов во многом подготовила почву для философии Сократа и сократиков.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cxnSp>
        <p:nvCxnSpPr>
          <p:cNvPr id="137" name="Google Shape;137;p24"/>
          <p:cNvCxnSpPr/>
          <p:nvPr/>
        </p:nvCxnSpPr>
        <p:spPr>
          <a:xfrm rot="10800000" flipH="1">
            <a:off x="7800" y="10735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ctrTitle"/>
          </p:nvPr>
        </p:nvSpPr>
        <p:spPr>
          <a:xfrm>
            <a:off x="311700" y="759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50" b="1"/>
              <a:t>    3. Сократ как противопоставление софизму</a:t>
            </a:r>
            <a:endParaRPr sz="2750" b="1"/>
          </a:p>
        </p:txBody>
      </p:sp>
      <p:cxnSp>
        <p:nvCxnSpPr>
          <p:cNvPr id="143" name="Google Shape;143;p25"/>
          <p:cNvCxnSpPr/>
          <p:nvPr/>
        </p:nvCxnSpPr>
        <p:spPr>
          <a:xfrm rot="10800000" flipH="1">
            <a:off x="7800" y="10735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5725" y="1196575"/>
            <a:ext cx="3606794" cy="374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797350" y="1684575"/>
            <a:ext cx="4065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Объективность истины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Объективность добра и зла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Лучше терпеть несправедливость, чем её творить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Не брал денег за обучение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ctrTitle"/>
          </p:nvPr>
        </p:nvSpPr>
        <p:spPr>
          <a:xfrm>
            <a:off x="311700" y="759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50" b="1"/>
              <a:t>    3. Платон как противопоставление софизму</a:t>
            </a:r>
            <a:endParaRPr sz="2750" b="1"/>
          </a:p>
        </p:txBody>
      </p:sp>
      <p:cxnSp>
        <p:nvCxnSpPr>
          <p:cNvPr id="151" name="Google Shape;151;p26"/>
          <p:cNvCxnSpPr/>
          <p:nvPr/>
        </p:nvCxnSpPr>
        <p:spPr>
          <a:xfrm rot="10800000" flipH="1">
            <a:off x="7800" y="10735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26"/>
          <p:cNvSpPr txBox="1"/>
          <p:nvPr/>
        </p:nvSpPr>
        <p:spPr>
          <a:xfrm>
            <a:off x="4372825" y="1940700"/>
            <a:ext cx="4065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Софисты обманывают людей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Придают бытие несуществующему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Критика риторики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Платон придал слову “софист” предосудительную коннотацию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25" y="1345700"/>
            <a:ext cx="26098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ctrTitle"/>
          </p:nvPr>
        </p:nvSpPr>
        <p:spPr>
          <a:xfrm>
            <a:off x="311700" y="759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50" b="1"/>
              <a:t>    3. Аристотель как противопоставление софизму</a:t>
            </a:r>
            <a:endParaRPr sz="2750" b="1"/>
          </a:p>
        </p:txBody>
      </p:sp>
      <p:cxnSp>
        <p:nvCxnSpPr>
          <p:cNvPr id="159" name="Google Shape;159;p27"/>
          <p:cNvCxnSpPr/>
          <p:nvPr/>
        </p:nvCxnSpPr>
        <p:spPr>
          <a:xfrm rot="10800000" flipH="1">
            <a:off x="7800" y="10735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" name="Google Shape;160;p27"/>
          <p:cNvSpPr txBox="1"/>
          <p:nvPr/>
        </p:nvSpPr>
        <p:spPr>
          <a:xfrm>
            <a:off x="967125" y="2040575"/>
            <a:ext cx="4065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Трактат “О софистических опровержениях”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Вскрывает приёмы софистов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873" y="1278375"/>
            <a:ext cx="3047676" cy="369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ctrTitle"/>
          </p:nvPr>
        </p:nvSpPr>
        <p:spPr>
          <a:xfrm>
            <a:off x="311700" y="759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50" b="1"/>
              <a:t>    3. Влияние на философию</a:t>
            </a:r>
            <a:endParaRPr sz="2750" b="1"/>
          </a:p>
        </p:txBody>
      </p:sp>
      <p:cxnSp>
        <p:nvCxnSpPr>
          <p:cNvPr id="167" name="Google Shape;167;p28"/>
          <p:cNvCxnSpPr/>
          <p:nvPr/>
        </p:nvCxnSpPr>
        <p:spPr>
          <a:xfrm rot="10800000" flipH="1">
            <a:off x="7800" y="10735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28"/>
          <p:cNvSpPr txBox="1"/>
          <p:nvPr/>
        </p:nvSpPr>
        <p:spPr>
          <a:xfrm>
            <a:off x="2425300" y="2130425"/>
            <a:ext cx="4065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Риторика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Законы логики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Проблемы человека, общества, знания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Гносеология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ctrTitle"/>
          </p:nvPr>
        </p:nvSpPr>
        <p:spPr>
          <a:xfrm>
            <a:off x="311700" y="254725"/>
            <a:ext cx="8520600" cy="4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/>
              <a:t>Основные ссылки </a:t>
            </a:r>
            <a:endParaRPr sz="2000"/>
          </a:p>
        </p:txBody>
      </p:sp>
      <p:sp>
        <p:nvSpPr>
          <p:cNvPr id="174" name="Google Shape;174;p29"/>
          <p:cNvSpPr txBox="1">
            <a:spLocks noGrp="1"/>
          </p:cNvSpPr>
          <p:nvPr>
            <p:ph type="subTitle" idx="1"/>
          </p:nvPr>
        </p:nvSpPr>
        <p:spPr>
          <a:xfrm>
            <a:off x="311700" y="840075"/>
            <a:ext cx="8520600" cy="40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400">
                <a:solidFill>
                  <a:schemeClr val="dk1"/>
                </a:solidFill>
              </a:rPr>
              <a:t>Basic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0-познания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[1] </a:t>
            </a:r>
            <a:r>
              <a:rPr lang="en-GB" sz="1200" u="sng">
                <a:solidFill>
                  <a:schemeClr val="hlink"/>
                </a:solidFill>
                <a:hlinkClick r:id="rId3"/>
              </a:rPr>
              <a:t>https://ru.wikipedia.org/wiki/%D0%A1%D0%BE%D1%84%D0%B8%D0%B7%D0%BC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Послушать</a:t>
            </a:r>
            <a:br>
              <a:rPr lang="en-GB" sz="1200"/>
            </a:br>
            <a:r>
              <a:rPr lang="en-GB" sz="1200"/>
              <a:t>[2] </a:t>
            </a:r>
            <a:r>
              <a:rPr lang="en-GB" sz="1200" u="sng">
                <a:solidFill>
                  <a:schemeClr val="hlink"/>
                </a:solidFill>
                <a:hlinkClick r:id="rId4"/>
              </a:rPr>
              <a:t>https://www.youtube.com/watch?v=6xUqivHabkc&amp;t=126s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[3] </a:t>
            </a:r>
            <a:r>
              <a:rPr lang="en-GB" sz="1200" u="sng">
                <a:solidFill>
                  <a:schemeClr val="hlink"/>
                </a:solidFill>
                <a:hlinkClick r:id="rId5"/>
              </a:rPr>
              <a:t>https://www.youtube.com/watch?v=M7rYccT5GVA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Почитать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[4] https://cyberleninka.ru/article/n/sofistika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Углубленно</a:t>
            </a:r>
            <a:br>
              <a:rPr lang="en-GB" sz="1200"/>
            </a:br>
            <a:r>
              <a:rPr lang="en-GB" sz="1200"/>
              <a:t>Диалоги Платона:</a:t>
            </a:r>
            <a:br>
              <a:rPr lang="en-GB" sz="1200"/>
            </a:br>
            <a:r>
              <a:rPr lang="en-GB" sz="1200"/>
              <a:t>[5] </a:t>
            </a:r>
            <a:r>
              <a:rPr lang="en-GB" sz="1200" u="sng">
                <a:solidFill>
                  <a:schemeClr val="hlink"/>
                </a:solidFill>
                <a:hlinkClick r:id="rId6"/>
              </a:rPr>
              <a:t>https://classics.nsu.ru/bibliotheca/plato01/sofis.htm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200"/>
              <a:t> </a:t>
            </a: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200"/>
          </a:p>
        </p:txBody>
      </p:sp>
      <p:cxnSp>
        <p:nvCxnSpPr>
          <p:cNvPr id="175" name="Google Shape;175;p29"/>
          <p:cNvCxnSpPr/>
          <p:nvPr/>
        </p:nvCxnSpPr>
        <p:spPr>
          <a:xfrm rot="10800000" flipH="1">
            <a:off x="7800" y="781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311700" y="257000"/>
            <a:ext cx="8520600" cy="7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000" b="1"/>
              <a:t>Структура презентации</a:t>
            </a:r>
            <a:endParaRPr sz="4000" b="1"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311700" y="1811275"/>
            <a:ext cx="85206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1) Ключевые особенности течения (Колокольчиков ИЯИ РАН)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    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2) Горгий, Протагор их основные труды (Днепров ФИАН)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</a:rPr>
              <a:t>3) Влияние софистики на развитие философии (Ян ФИАН)</a:t>
            </a:r>
            <a:endParaRPr sz="1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311700" y="176975"/>
            <a:ext cx="8520600" cy="11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11480" algn="ctr" rtl="0">
              <a:spcBef>
                <a:spcPts val="0"/>
              </a:spcBef>
              <a:spcAft>
                <a:spcPts val="0"/>
              </a:spcAft>
              <a:buSzPts val="2880"/>
              <a:buAutoNum type="arabicPeriod"/>
            </a:pPr>
            <a:r>
              <a:rPr lang="en-GB" sz="3080" b="1"/>
              <a:t>Общие сведения. Исторические особенности. </a:t>
            </a:r>
            <a:endParaRPr sz="3080" b="1"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4455375" y="1547775"/>
            <a:ext cx="4603200" cy="32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5-4 век до нашей эры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Софистика возникла в период развития демократических форм политической жизни в греческих государствах, особенно – в Афинах после греко-персидских войн.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Софистика – искусство мудрствования, духовное и философское течение в Древней Греции. Словом софистика также обозначают способ доказательств при помощи ложных, нарушающих формальную логику доводов, софизмов.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Софистика – неоднородное учение социального характера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К софистам нельзя относится плохо, если посмотреть на софистику как историческое явление.</a:t>
            </a:r>
            <a:br>
              <a:rPr lang="en-GB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48975"/>
            <a:ext cx="3900326" cy="219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15"/>
          <p:cNvCxnSpPr/>
          <p:nvPr/>
        </p:nvCxnSpPr>
        <p:spPr>
          <a:xfrm rot="10800000" flipH="1">
            <a:off x="7800" y="1298975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311700" y="208175"/>
            <a:ext cx="8520600" cy="11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 b="1"/>
              <a:t>Общие сведения. Философия.</a:t>
            </a:r>
            <a:r>
              <a:rPr lang="en-GB" sz="3000"/>
              <a:t> </a:t>
            </a:r>
            <a:r>
              <a:rPr lang="en-GB" sz="3000" b="1"/>
              <a:t>Диалоги Платона</a:t>
            </a:r>
            <a:endParaRPr sz="3000" b="1"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11700" y="1438800"/>
            <a:ext cx="5022300" cy="3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Наиболее характерная черта, общая для софистики, – утверждение относительности всех человеческих понятий, этических норм и оценок.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</a:rPr>
              <a:t>В отличие от предшествующих философских школ (милетская, пифагорейцы, элеаты), софисты занимались проблемами не космического бытия, а познающего субъекта, признавая именно его критерием истины.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Оригинальные труды софистов почти полностью утрачены, и их взгляды восстанавливаются по диалогам их противника Платона и некоторым выдержкам из других античных авторов.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chemeClr val="lt2"/>
                </a:highlight>
              </a:rPr>
              <a:t>Так, </a:t>
            </a:r>
            <a:r>
              <a:rPr lang="en-GB" sz="1200">
                <a:solidFill>
                  <a:schemeClr val="dk1"/>
                </a:solidFill>
                <a:highlight>
                  <a:schemeClr val="lt2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Платон</a:t>
            </a:r>
            <a:r>
              <a:rPr lang="en-GB" sz="1200">
                <a:solidFill>
                  <a:schemeClr val="dk1"/>
                </a:solidFill>
                <a:highlight>
                  <a:schemeClr val="lt2"/>
                </a:highlight>
              </a:rPr>
              <a:t> определяет софиста как корыстного человека, который постоянно «охотится» за незрелыми молодыми людьми, которые готовы платить ему за обучение, торговца знаниями, мастера словесных состязаний, не дающих никаких плодов и подражателя истинному философу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150" y="1483450"/>
            <a:ext cx="2708100" cy="2948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6"/>
          <p:cNvCxnSpPr/>
          <p:nvPr/>
        </p:nvCxnSpPr>
        <p:spPr>
          <a:xfrm rot="10800000" flipH="1">
            <a:off x="7800" y="1298975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ctrTitle"/>
          </p:nvPr>
        </p:nvSpPr>
        <p:spPr>
          <a:xfrm>
            <a:off x="311700" y="262500"/>
            <a:ext cx="85206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2. Ключевые носители софизма</a:t>
            </a:r>
            <a:endParaRPr sz="3780" b="1"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311700" y="1073500"/>
            <a:ext cx="85206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Старшие софисты:</a:t>
            </a:r>
            <a:r>
              <a:rPr lang="en-GB" sz="1300"/>
              <a:t> Горгия из Леонтин (ок. 483 – 375 г. до н.э.), Протагора из Абдер (ок. 481 – 411 г. до н.э.), Гиппия из Элиды, Продика с Кеоса, Антифонта из Афин и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/>
              <a:t>Младшие:</a:t>
            </a:r>
            <a:r>
              <a:rPr lang="en-GB" sz="1300"/>
              <a:t> Ликофрона, Крития, Алкидаманта, Фрасимаха из Халкедона, Калликла (известен только по диалогу Платона «Горгий»).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Софисты не имели единого учения: их суждения могли быть прямо противоположными. Объединял их скорее релятивистский подход.</a:t>
            </a:r>
            <a:endParaRPr sz="1300"/>
          </a:p>
        </p:txBody>
      </p:sp>
      <p:cxnSp>
        <p:nvCxnSpPr>
          <p:cNvPr id="87" name="Google Shape;87;p17"/>
          <p:cNvCxnSpPr/>
          <p:nvPr/>
        </p:nvCxnSpPr>
        <p:spPr>
          <a:xfrm rot="10800000" flipH="1">
            <a:off x="780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107075" y="1030700"/>
            <a:ext cx="64689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“Все истинно”</a:t>
            </a:r>
            <a:endParaRPr sz="11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Причины всех явлений находятся в материи.</a:t>
            </a:r>
            <a:endParaRPr sz="11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Материя изменчива. Постоянно изменяется и сам мир вокруг, и субъект его познающий.</a:t>
            </a:r>
            <a:endParaRPr sz="11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Ничего не существует само по себе, а существует только лишь в отношении к другому</a:t>
            </a:r>
            <a:endParaRPr sz="11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Мир меняется так, что каждая вещь приходит в свою противоположность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О морали:</a:t>
            </a:r>
            <a:r>
              <a:rPr lang="en-GB" sz="1100">
                <a:solidFill>
                  <a:schemeClr val="dk1"/>
                </a:solidFill>
              </a:rPr>
              <a:t> объективного добра и зла не существует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О добродетели</a:t>
            </a:r>
            <a:r>
              <a:rPr lang="en-GB" sz="1100">
                <a:solidFill>
                  <a:schemeClr val="dk1"/>
                </a:solidFill>
              </a:rPr>
              <a:t>: добродетели можно научить.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О богах</a:t>
            </a:r>
            <a:r>
              <a:rPr lang="en-GB" sz="1100">
                <a:solidFill>
                  <a:schemeClr val="dk1"/>
                </a:solidFill>
              </a:rPr>
              <a:t>: </a:t>
            </a:r>
            <a:r>
              <a:rPr lang="en-GB" sz="1200">
                <a:solidFill>
                  <a:schemeClr val="dk1"/>
                </a:solidFill>
              </a:rPr>
              <a:t>“</a:t>
            </a:r>
            <a:r>
              <a:rPr lang="en-GB" sz="1100">
                <a:solidFill>
                  <a:schemeClr val="dk1"/>
                </a:solidFill>
              </a:rPr>
              <a:t>О богах я не могу знать ни того, что они существуют, ни того, что их нет, ни того, каковы они по виду. Ибо многое препятствует знать (это): и неясность [вопроса], и краткость человеческой жизни.”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311700" y="262500"/>
            <a:ext cx="3362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Протагор</a:t>
            </a:r>
            <a:endParaRPr sz="3780" b="1"/>
          </a:p>
        </p:txBody>
      </p:sp>
      <p:cxnSp>
        <p:nvCxnSpPr>
          <p:cNvPr id="94" name="Google Shape;94;p18"/>
          <p:cNvCxnSpPr/>
          <p:nvPr/>
        </p:nvCxnSpPr>
        <p:spPr>
          <a:xfrm rot="10800000" flipH="1">
            <a:off x="780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095" y="139525"/>
            <a:ext cx="2083601" cy="269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subTitle" idx="1"/>
          </p:nvPr>
        </p:nvSpPr>
        <p:spPr>
          <a:xfrm>
            <a:off x="1716175" y="1073500"/>
            <a:ext cx="66084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«Ничего не существует, а если и существует, то непостижимо, а если и постижимо, то невысказываемо и необъяснимо»: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Утверждение “Несуществование не существует” – противоречиво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GB" sz="1100">
                <a:solidFill>
                  <a:schemeClr val="dk1"/>
                </a:solidFill>
              </a:rPr>
              <a:t>Утверждение «Существование существует» – приводит к противоречиям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</a:rPr>
              <a:t>«Если предметы мысли не есть сущее, то сущее не мыслится»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2890950" y="262500"/>
            <a:ext cx="3362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Горгий</a:t>
            </a:r>
            <a:endParaRPr sz="3780" b="1"/>
          </a:p>
        </p:txBody>
      </p:sp>
      <p:cxnSp>
        <p:nvCxnSpPr>
          <p:cNvPr id="102" name="Google Shape;102;p19"/>
          <p:cNvCxnSpPr/>
          <p:nvPr/>
        </p:nvCxnSpPr>
        <p:spPr>
          <a:xfrm rot="10800000" flipH="1">
            <a:off x="127275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subTitle" idx="1"/>
          </p:nvPr>
        </p:nvSpPr>
        <p:spPr>
          <a:xfrm>
            <a:off x="1716175" y="1073500"/>
            <a:ext cx="66084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О законах: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	</a:t>
            </a:r>
            <a:r>
              <a:rPr lang="en-GB" sz="1100">
                <a:solidFill>
                  <a:schemeClr val="dk1"/>
                </a:solidFill>
              </a:rPr>
              <a:t>Есть законы природные и человеческие, Природные полезны, человеческие могут быть вредны.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Основы эгалитаризма и космополитизма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8" name="Google Shape;108;p20"/>
          <p:cNvSpPr txBox="1">
            <a:spLocks noGrp="1"/>
          </p:cNvSpPr>
          <p:nvPr>
            <p:ph type="ctrTitle"/>
          </p:nvPr>
        </p:nvSpPr>
        <p:spPr>
          <a:xfrm>
            <a:off x="2890950" y="262500"/>
            <a:ext cx="3362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Гиппий</a:t>
            </a:r>
            <a:endParaRPr sz="3780" b="1"/>
          </a:p>
        </p:txBody>
      </p:sp>
      <p:cxnSp>
        <p:nvCxnSpPr>
          <p:cNvPr id="109" name="Google Shape;109;p20"/>
          <p:cNvCxnSpPr/>
          <p:nvPr/>
        </p:nvCxnSpPr>
        <p:spPr>
          <a:xfrm rot="10800000" flipH="1">
            <a:off x="127275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1716175" y="1073500"/>
            <a:ext cx="6608400" cy="3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“О правильности имён: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</a:rPr>
              <a:t>	</a:t>
            </a:r>
            <a:r>
              <a:rPr lang="en-GB" sz="1100">
                <a:solidFill>
                  <a:schemeClr val="dk1"/>
                </a:solidFill>
              </a:rPr>
              <a:t>Изучал синонимотику, точное значение слов, много значения уделял правильным определениям. Первым показал важность анализа языка.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О религии: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Натуралистический взгляд, поклонение богам связано с обожествлением полезных для людей вещей: солнца, луны, затем земледелия и металлургии…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</a:rPr>
              <a:t>Об этике: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«Не буду обманывать тебя вступлениями насчет удовольствий, а расскажу по правде, как боги устроили все в мире. Из того, что есть на свете полезного и славного, боги ничего не дают людям без труда и заботы: хочешь, чтобы боги были к тебе милостивы, надо чтить богов; хочешь быть любимым друзьями, надо делать добро друзьям; желаешь пользоваться почетом в каком-нибудь городе, надо приносить пользу городу; хочешь возбуждать восторг всей Эллады своими достоинствами, надо стараться делать добро Элладе; хочешь, чтобы земля приносила тебе плоды в изобилии, надо ухаживать за землей; думаешь богатеть от скотоводства, надо заботиться о скоте; стремишься возвыситься через войну и хочешь иметь возможность освобождать друзей и покорять врагов, надо учиться у знатоков военному искусству и в нем упражняться; хочешь обладать и телесной силой, надо приучать тело повиноваться рассудку и развивать его упражнениями, с трудами и потом»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15" name="Google Shape;115;p21"/>
          <p:cNvSpPr txBox="1">
            <a:spLocks noGrp="1"/>
          </p:cNvSpPr>
          <p:nvPr>
            <p:ph type="ctrTitle"/>
          </p:nvPr>
        </p:nvSpPr>
        <p:spPr>
          <a:xfrm>
            <a:off x="2890950" y="262500"/>
            <a:ext cx="3362100" cy="7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780" b="1"/>
              <a:t>Продик</a:t>
            </a:r>
            <a:endParaRPr sz="3780" b="1"/>
          </a:p>
        </p:txBody>
      </p:sp>
      <p:cxnSp>
        <p:nvCxnSpPr>
          <p:cNvPr id="116" name="Google Shape;116;p21"/>
          <p:cNvCxnSpPr/>
          <p:nvPr/>
        </p:nvCxnSpPr>
        <p:spPr>
          <a:xfrm rot="10800000" flipH="1">
            <a:off x="1272750" y="1030700"/>
            <a:ext cx="9128400" cy="156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Экран (16:9)</PresentationFormat>
  <Paragraphs>117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Simple Light</vt:lpstr>
      <vt:lpstr>Софистика</vt:lpstr>
      <vt:lpstr>Структура презентации</vt:lpstr>
      <vt:lpstr>Общие сведения. Исторические особенности. </vt:lpstr>
      <vt:lpstr>Общие сведения. Философия. Диалоги Платона</vt:lpstr>
      <vt:lpstr>2. Ключевые носители софизма</vt:lpstr>
      <vt:lpstr>Протагор</vt:lpstr>
      <vt:lpstr>Горгий</vt:lpstr>
      <vt:lpstr>Гиппий</vt:lpstr>
      <vt:lpstr>Продик</vt:lpstr>
      <vt:lpstr>Антифонт</vt:lpstr>
      <vt:lpstr>2. Софизмы. Примеры</vt:lpstr>
      <vt:lpstr>    3. Влияние софистики на развитие философии</vt:lpstr>
      <vt:lpstr>    3. Сократ как противопоставление софизму</vt:lpstr>
      <vt:lpstr>    3. Платон как противопоставление софизму</vt:lpstr>
      <vt:lpstr>    3. Аристотель как противопоставление софизму</vt:lpstr>
      <vt:lpstr>    3. Влияние на философию</vt:lpstr>
      <vt:lpstr>Основные ссылки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Софистика</dc:title>
  <dc:creator>zotov</dc:creator>
  <cp:lastModifiedBy>Windows User</cp:lastModifiedBy>
  <cp:revision>1</cp:revision>
  <dcterms:modified xsi:type="dcterms:W3CDTF">2022-05-24T13:04:18Z</dcterms:modified>
</cp:coreProperties>
</file>