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5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6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9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5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1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6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4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8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0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63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F4D4-3326-48F6-92AF-6BE508304740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85EC-3089-4898-B43D-873DC6703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8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623" y="211092"/>
            <a:ext cx="7162800" cy="719884"/>
          </a:xfrm>
        </p:spPr>
        <p:txBody>
          <a:bodyPr>
            <a:noAutofit/>
          </a:bodyPr>
          <a:lstStyle/>
          <a:p>
            <a:r>
              <a:rPr lang="ru-RU" sz="4400" b="1" dirty="0"/>
              <a:t>«</a:t>
            </a:r>
            <a:r>
              <a:rPr lang="ru-RU" sz="4400" b="1" dirty="0" smtClean="0"/>
              <a:t>Эмиль» </a:t>
            </a:r>
            <a:r>
              <a:rPr lang="ru-RU" sz="4400" b="1" dirty="0"/>
              <a:t>или </a:t>
            </a:r>
            <a:r>
              <a:rPr lang="ru-RU" sz="4400" b="1" dirty="0" smtClean="0"/>
              <a:t>«О </a:t>
            </a:r>
            <a:r>
              <a:rPr lang="ru-RU" sz="4400" b="1" dirty="0"/>
              <a:t>воспитании</a:t>
            </a:r>
            <a:r>
              <a:rPr lang="ru-RU" sz="4400" b="1" dirty="0" smtClean="0"/>
              <a:t>»</a:t>
            </a:r>
            <a:endParaRPr lang="ru-RU" sz="4400" dirty="0"/>
          </a:p>
        </p:txBody>
      </p:sp>
      <p:pic>
        <p:nvPicPr>
          <p:cNvPr id="1026" name="Picture 2" descr="Издание на русском языке (191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069" y="571034"/>
            <a:ext cx="340995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1977" y="930976"/>
            <a:ext cx="82000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effectLst/>
              </a:rPr>
              <a:t>Текст разделён на пять книг: первые три посвящены Эмилю-</a:t>
            </a:r>
            <a:r>
              <a:rPr lang="ru-RU" b="0" i="0" u="none" strike="noStrike" dirty="0" smtClean="0">
                <a:effectLst/>
              </a:rPr>
              <a:t>ребёнку</a:t>
            </a:r>
            <a:r>
              <a:rPr lang="ru-RU" b="0" i="0" dirty="0" smtClean="0">
                <a:effectLst/>
              </a:rPr>
              <a:t>, четвёртая — Эмилю-</a:t>
            </a:r>
            <a:r>
              <a:rPr lang="ru-RU" b="0" i="0" u="none" strike="noStrike" dirty="0" smtClean="0">
                <a:effectLst/>
              </a:rPr>
              <a:t>подростку</a:t>
            </a:r>
            <a:r>
              <a:rPr lang="ru-RU" b="0" i="0" dirty="0" smtClean="0">
                <a:effectLst/>
              </a:rPr>
              <a:t>, а пятая — описанию образования подруги и будущей жены Эмиля Софи, а также его семейной и общественной жизни.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1 часть (до </a:t>
            </a:r>
            <a:r>
              <a:rPr lang="ru-RU" dirty="0"/>
              <a:t>2 лет): Т</a:t>
            </a:r>
            <a:r>
              <a:rPr lang="ru-RU" dirty="0" smtClean="0"/>
              <a:t>ребуется </a:t>
            </a:r>
            <a:r>
              <a:rPr lang="ru-RU" dirty="0"/>
              <a:t>только забота и возможность обеспечить естественные потребности. </a:t>
            </a:r>
            <a:r>
              <a:rPr lang="ru-RU" dirty="0" smtClean="0"/>
              <a:t>Позволить </a:t>
            </a:r>
            <a:r>
              <a:rPr lang="ru-RU" dirty="0"/>
              <a:t>природе самой действовать и только помогать в </a:t>
            </a:r>
            <a:r>
              <a:rPr lang="ru-RU" dirty="0" smtClean="0"/>
              <a:t>этом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effectLst/>
              </a:rPr>
              <a:t>2 часть (с 2 до 12 лет</a:t>
            </a:r>
            <a:r>
              <a:rPr lang="ru-RU" dirty="0"/>
              <a:t>): </a:t>
            </a:r>
            <a:r>
              <a:rPr lang="ru-RU" dirty="0" smtClean="0"/>
              <a:t>Воспитание </a:t>
            </a:r>
            <a:r>
              <a:rPr lang="ru-RU" dirty="0"/>
              <a:t>делать естественным, то есть не склонять специально ребенка к </a:t>
            </a:r>
            <a:r>
              <a:rPr lang="ru-RU" dirty="0" smtClean="0"/>
              <a:t>чему-то. </a:t>
            </a:r>
            <a:r>
              <a:rPr lang="ru-RU" dirty="0"/>
              <a:t>П</a:t>
            </a:r>
            <a:r>
              <a:rPr lang="ru-RU" dirty="0" smtClean="0"/>
              <a:t>ривить </a:t>
            </a:r>
            <a:r>
              <a:rPr lang="ru-RU" dirty="0"/>
              <a:t>детям более глубокие мысли, такие как чувство собственности</a:t>
            </a:r>
            <a:r>
              <a:rPr lang="ru-RU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3 часть (с 12 до 15 лет): </a:t>
            </a:r>
            <a:r>
              <a:rPr lang="ru-RU" dirty="0"/>
              <a:t>Р</a:t>
            </a:r>
            <a:r>
              <a:rPr lang="ru-RU" dirty="0" smtClean="0"/>
              <a:t>ебенок </a:t>
            </a:r>
            <a:r>
              <a:rPr lang="ru-RU" dirty="0"/>
              <a:t>состоялся умственно и физически, может активно постигать </a:t>
            </a:r>
            <a:r>
              <a:rPr lang="ru-RU" dirty="0" smtClean="0"/>
              <a:t>мир. </a:t>
            </a:r>
            <a:r>
              <a:rPr lang="ru-RU" dirty="0"/>
              <a:t>М</a:t>
            </a:r>
            <a:r>
              <a:rPr lang="ru-RU" dirty="0" smtClean="0"/>
              <a:t>ногое </a:t>
            </a:r>
            <a:r>
              <a:rPr lang="ru-RU" dirty="0"/>
              <a:t>изучается на </a:t>
            </a:r>
            <a:r>
              <a:rPr lang="ru-RU" dirty="0" smtClean="0"/>
              <a:t>практике.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4 часть (с 15 до 18 лет): </a:t>
            </a:r>
            <a:r>
              <a:rPr lang="ru-RU" dirty="0"/>
              <a:t>Н</a:t>
            </a:r>
            <a:r>
              <a:rPr lang="ru-RU" dirty="0" smtClean="0"/>
              <a:t>равственной </a:t>
            </a:r>
            <a:r>
              <a:rPr lang="ru-RU" dirty="0"/>
              <a:t>воспитание, которое, по Руссо, включает в себя: добрые чувства, добрые суждения, добрую волю. Р</a:t>
            </a:r>
            <a:r>
              <a:rPr lang="ru-RU" dirty="0" smtClean="0"/>
              <a:t>азумная </a:t>
            </a:r>
            <a:r>
              <a:rPr lang="ru-RU" dirty="0"/>
              <a:t>личность сама сможет прийти к верным выводам.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5 часть: </a:t>
            </a:r>
            <a:r>
              <a:rPr lang="ru-RU" dirty="0"/>
              <a:t>Для женщин главными качествами является повиновение и зависимость от </a:t>
            </a:r>
            <a:r>
              <a:rPr lang="ru-RU" dirty="0" smtClean="0"/>
              <a:t>других.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Воспитание природой включает развитие внутренних органов и способностей ребёнка. Воспитание вещами — приобретение опыта благодаря предметам внешнего мира, которые влияют на нас. Воспитание человеком заключается в наставнике, который учит ребёнка пользоваться своим внутренним развитием.</a:t>
            </a:r>
          </a:p>
        </p:txBody>
      </p:sp>
    </p:spTree>
    <p:extLst>
      <p:ext uri="{BB962C8B-B14F-4D97-AF65-F5344CB8AC3E}">
        <p14:creationId xmlns:p14="http://schemas.microsoft.com/office/powerpoint/2010/main" val="156799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087"/>
          </a:xfrm>
        </p:spPr>
        <p:txBody>
          <a:bodyPr/>
          <a:lstStyle/>
          <a:p>
            <a:r>
              <a:rPr lang="ru-RU" b="1" dirty="0" smtClean="0"/>
              <a:t>«Общественный договор»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9211"/>
            <a:ext cx="10515600" cy="549984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Главные институты: суверен </a:t>
            </a:r>
            <a:r>
              <a:rPr lang="ru-RU" dirty="0"/>
              <a:t>— носитель общей воли и правительство — исполняющий эту волю. </a:t>
            </a:r>
            <a:endParaRPr lang="ru-RU" dirty="0" smtClean="0"/>
          </a:p>
          <a:p>
            <a:r>
              <a:rPr lang="ru-RU" dirty="0"/>
              <a:t>Общая воля для Руссо — это скорее некий объективно существующий интерес, который может осознаваться всеми или большинством в каждом конкретном </a:t>
            </a:r>
            <a:r>
              <a:rPr lang="ru-RU" dirty="0" smtClean="0"/>
              <a:t>случае.</a:t>
            </a:r>
          </a:p>
          <a:p>
            <a:r>
              <a:rPr lang="ru-RU" dirty="0"/>
              <a:t>Оказавшийся в меньшинстве </a:t>
            </a:r>
            <a:r>
              <a:rPr lang="ru-RU" dirty="0" smtClean="0"/>
              <a:t>индивид не </a:t>
            </a:r>
            <a:r>
              <a:rPr lang="ru-RU" dirty="0"/>
              <a:t>просто должен </a:t>
            </a:r>
            <a:r>
              <a:rPr lang="ru-RU" dirty="0" smtClean="0"/>
              <a:t>подчиняться </a:t>
            </a:r>
            <a:r>
              <a:rPr lang="ru-RU" dirty="0"/>
              <a:t>принятому большинством </a:t>
            </a:r>
            <a:r>
              <a:rPr lang="ru-RU" dirty="0" smtClean="0"/>
              <a:t>решению. </a:t>
            </a:r>
            <a:r>
              <a:rPr lang="ru-RU" dirty="0"/>
              <a:t>Он обязан признать свои заблуждения и примкнуть к большинству, причем ради собственной пользы и свободы. </a:t>
            </a:r>
            <a:endParaRPr lang="ru-RU" dirty="0" smtClean="0"/>
          </a:p>
          <a:p>
            <a:r>
              <a:rPr lang="ru-RU" dirty="0" smtClean="0"/>
              <a:t>Общая </a:t>
            </a:r>
            <a:r>
              <a:rPr lang="ru-RU" dirty="0"/>
              <a:t>воля всегда действует справедливо и в интересах всех, а во-вторых, общая воля имеет объективные границы, определяемые общим интересом. Все, что касается частных интересов, не является объектом общей воли.</a:t>
            </a:r>
            <a:endParaRPr lang="ru-RU" dirty="0" smtClean="0"/>
          </a:p>
          <a:p>
            <a:r>
              <a:rPr lang="ru-RU" dirty="0"/>
              <a:t>В государстве </a:t>
            </a:r>
            <a:r>
              <a:rPr lang="ru-RU" dirty="0" smtClean="0"/>
              <a:t>предполагается </a:t>
            </a:r>
            <a:r>
              <a:rPr lang="ru-RU" dirty="0"/>
              <a:t>существование не только суверена, принимающего законы, но и правительства, их исполняющего. Суверен олицетворяет волю, правительство — силу. Воля определяет содержание закона, сила осуществляет его исполнение.</a:t>
            </a:r>
          </a:p>
          <a:p>
            <a:r>
              <a:rPr lang="ru-RU" dirty="0"/>
              <a:t>Суверен обязан постоянно контролировать действия правительства и препятствовать его вырождению. Само по себе учреждение правительства состоит из закона, определяющего форму правительства, и акта назначения должностных лиц в соответствии с ним. При этом суверен не связан этим законом, как, впрочем, и любым другим. </a:t>
            </a:r>
          </a:p>
        </p:txBody>
      </p:sp>
    </p:spTree>
    <p:extLst>
      <p:ext uri="{BB962C8B-B14F-4D97-AF65-F5344CB8AC3E}">
        <p14:creationId xmlns:p14="http://schemas.microsoft.com/office/powerpoint/2010/main" val="138699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329" y="27990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внимание.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103560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217</Words>
  <Application>Microsoft Office PowerPoint</Application>
  <PresentationFormat>Произвольный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«Эмиль» или «О воспитании»</vt:lpstr>
      <vt:lpstr>«Общественный договор»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«Эмиль» или «О воспитании»</dc:title>
  <dc:creator>Тошиба</dc:creator>
  <cp:lastModifiedBy>Windows User</cp:lastModifiedBy>
  <cp:revision>9</cp:revision>
  <dcterms:created xsi:type="dcterms:W3CDTF">2022-05-03T13:17:54Z</dcterms:created>
  <dcterms:modified xsi:type="dcterms:W3CDTF">2022-05-24T13:03:56Z</dcterms:modified>
</cp:coreProperties>
</file>