
<file path=[Content_Types].xml><?xml version="1.0" encoding="utf-8"?>
<Types xmlns="http://schemas.openxmlformats.org/package/2006/content-types">
  <Default Extension="png" ContentType="image/png"/>
  <Default Extension="webp" ContentType="image/webp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517" r:id="rId3"/>
    <p:sldId id="536" r:id="rId4"/>
    <p:sldId id="538" r:id="rId5"/>
    <p:sldId id="539" r:id="rId6"/>
    <p:sldId id="540" r:id="rId7"/>
    <p:sldId id="545" r:id="rId8"/>
    <p:sldId id="535" r:id="rId9"/>
    <p:sldId id="542" r:id="rId10"/>
    <p:sldId id="543" r:id="rId11"/>
    <p:sldId id="281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4660"/>
  </p:normalViewPr>
  <p:slideViewPr>
    <p:cSldViewPr snapToGrid="0">
      <p:cViewPr varScale="1">
        <p:scale>
          <a:sx n="81" d="100"/>
          <a:sy n="81" d="100"/>
        </p:scale>
        <p:origin x="-108" y="-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9D1E9-37D5-490E-91F4-B2EB018DD9AE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A53FF-E926-40F8-B862-918388E43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40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B8CE1E-50C6-4C5B-8B7E-75EC0D4FE1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12ED344-36CF-4C07-BB9B-F7F4D534FC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C2A460D-EE2E-4E81-B37B-D36A8C08E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29AA-29FB-44A2-B1B6-2527B0CCC9B7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8748BDA-8C9A-48FB-9116-059993A36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38AFAF2-1C65-47A8-A1A1-F335D0AEE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BC14-EF23-47B4-84D6-A17EA0F1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31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11279A-711C-49B9-A097-AC2EBDE1E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CDD237B-1229-4A12-A5E8-98DAA2A18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D05F7CF-3361-4878-82B2-36ECF3240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29AA-29FB-44A2-B1B6-2527B0CCC9B7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3155677-A08F-4AC1-A189-33BBB3585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F5E7C79-081A-482D-AD71-28B7A02A7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BC14-EF23-47B4-84D6-A17EA0F1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09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D61B3D2A-AFE8-4ED3-904C-CC428D23DE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7D5D5F5-2EAD-45C3-87AC-7A27947E1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9265BFF-3CF5-4DFD-BD97-465046D98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29AA-29FB-44A2-B1B6-2527B0CCC9B7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7387B9A-ADEE-4C5E-BE76-02F62E93C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368ED3F-5E34-4ED4-8F86-4A4EF86A9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BC14-EF23-47B4-84D6-A17EA0F1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48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D1788D-1A6A-4FBB-B529-6CF53E661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EAF530E-2DBE-4E22-857E-6AD287FD3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AAB1039-C039-44D7-B5B3-605C5E2F4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29AA-29FB-44A2-B1B6-2527B0CCC9B7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49C49A1-C98F-4808-BC70-23C3075A7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189B3FF-FC55-4031-B5E3-85DF82D9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BC14-EF23-47B4-84D6-A17EA0F1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83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6783AD-2933-485C-B040-D98A8544A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4AF1609-CE47-4516-A0E0-864A40B5E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FA67161-B48C-4C48-AFDE-72E2E4001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29AA-29FB-44A2-B1B6-2527B0CCC9B7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FBFC789-80D2-49B7-AC91-DF4C9B41E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2FC33CC-2B28-48B6-9558-392F05D1B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BC14-EF23-47B4-84D6-A17EA0F1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01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723949-E096-4914-A4EA-3E200495A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492B74D-53CE-45C1-A107-42C9273966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B1237E9-8FB2-4A4E-B005-C41B56BF8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4EC9660-A07F-4C83-A943-70742C976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29AA-29FB-44A2-B1B6-2527B0CCC9B7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E31289B-D680-46F9-A9F7-38C9AB464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65DE9D3-9530-4F97-A4B6-8F4DD14BB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BC14-EF23-47B4-84D6-A17EA0F1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81B984-3173-48CA-B6B6-702D07008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392169B-E1F9-40D9-B638-16267477B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2BEBA27-2F4B-44BF-986D-9D0851A179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ED83D8D-B69A-47CB-A1D3-8FE7C895BB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48B4EF75-7284-47BB-B094-A376B61451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77FD6376-8064-40DD-8858-A02D4563B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29AA-29FB-44A2-B1B6-2527B0CCC9B7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70C68CDA-DFE7-4B9F-9AB0-03DA4081E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C1F9209-D147-41D2-85F9-39D052B78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BC14-EF23-47B4-84D6-A17EA0F1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26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35FFCD-874D-473D-86DE-689227E0A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950E84C-AB31-4A59-986B-EAEA0EAE1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29AA-29FB-44A2-B1B6-2527B0CCC9B7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58EFF05-33CE-40E7-BAD5-FC7E01A75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1F43457-BF38-465B-9AF8-DB768FFB8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BC14-EF23-47B4-84D6-A17EA0F1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8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AEC2125-31C2-4AD4-91F4-BBADAC4E6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29AA-29FB-44A2-B1B6-2527B0CCC9B7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290B614A-5201-46E4-A3C1-3C2E288B0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B26B585-DD44-4A45-8A91-AB2FC632D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BC14-EF23-47B4-84D6-A17EA0F1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54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DECDDD-C949-46B3-B96F-0B8E8B82C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EC3F9F3-DDF2-4C3B-B530-510A9CD99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634DD1A-3134-4807-928F-D66D55C12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DF197FE-DFBE-438E-9628-7C2FAB1A9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29AA-29FB-44A2-B1B6-2527B0CCC9B7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89288EB-EA31-46F2-9BA4-66F5E2607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4A29DA0-58A2-47C6-9948-6BAFD8901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BC14-EF23-47B4-84D6-A17EA0F1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474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17AB05-3F73-4A37-86E5-A28C22E70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0600A395-1729-4CCB-8AA9-9B00E26B3C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0368E50-1567-4666-BBCA-5ECCAE94DF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E067D89-0A3F-4927-A2D1-706B7DEF4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29AA-29FB-44A2-B1B6-2527B0CCC9B7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3395B6B-B4F6-4243-91A7-625B0683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7A90799-A030-43D2-B88E-2451F8227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BC14-EF23-47B4-84D6-A17EA0F1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419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2CA170-0283-47A9-9FFC-E3293FABD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47CF3E3-0E45-4636-A737-A0481BE4C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BD0C740-DE5A-4669-85E2-D1DA76C95A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E29AA-29FB-44A2-B1B6-2527B0CCC9B7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C863ACA-7CDD-47FD-8C2A-0DEBFEBD5A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D2580C0-AEEF-4C15-8033-E62F59EB4F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6BC14-EF23-47B4-84D6-A17EA0F1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00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ebp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web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1"/>
          <p:cNvSpPr txBox="1">
            <a:spLocks/>
          </p:cNvSpPr>
          <p:nvPr/>
        </p:nvSpPr>
        <p:spPr>
          <a:xfrm>
            <a:off x="2099556" y="2837815"/>
            <a:ext cx="7992888" cy="1608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prstClr val="black"/>
                </a:solidFill>
                <a:latin typeface="Calibri" panose="020F0502020204030204"/>
                <a:cs typeface="Times New Roman" pitchFamily="18" charset="0"/>
              </a:rPr>
              <a:t>Доклад по истории и философии науки:</a:t>
            </a:r>
          </a:p>
          <a:p>
            <a:pPr marL="18288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srgbClr val="000099"/>
                </a:solidFill>
              </a:rPr>
              <a:t>«Владимир Ильич Ленин»</a:t>
            </a: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1703512" y="195265"/>
            <a:ext cx="8784976" cy="12199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>
                <a:solidFill>
                  <a:prstClr val="black"/>
                </a:solidFill>
                <a:latin typeface="Calibri" panose="020F0502020204030204"/>
                <a:cs typeface="Times New Roman" pitchFamily="18" charset="0"/>
              </a:rPr>
              <a:t>Федеральное государственное бюджетное учреждение науки</a:t>
            </a:r>
            <a:br>
              <a:rPr lang="ru-RU" sz="1600" b="1" dirty="0">
                <a:solidFill>
                  <a:prstClr val="black"/>
                </a:solidFill>
                <a:latin typeface="Calibri" panose="020F0502020204030204"/>
                <a:cs typeface="Times New Roman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Calibri" panose="020F0502020204030204"/>
                <a:cs typeface="Times New Roman" pitchFamily="18" charset="0"/>
              </a:rPr>
              <a:t>Физический институт им. </a:t>
            </a:r>
            <a:r>
              <a:rPr lang="ru-RU" sz="1600" b="1" dirty="0" err="1">
                <a:solidFill>
                  <a:prstClr val="black"/>
                </a:solidFill>
                <a:latin typeface="Calibri" panose="020F0502020204030204"/>
                <a:cs typeface="Times New Roman" pitchFamily="18" charset="0"/>
              </a:rPr>
              <a:t>П.Н.Лебедева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/>
                <a:cs typeface="Times New Roman" pitchFamily="18" charset="0"/>
              </a:rPr>
              <a:t/>
            </a:r>
            <a:br>
              <a:rPr lang="ru-RU" sz="1600" b="1" dirty="0">
                <a:solidFill>
                  <a:prstClr val="black"/>
                </a:solidFill>
                <a:latin typeface="Calibri" panose="020F0502020204030204"/>
                <a:cs typeface="Times New Roman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Calibri" panose="020F0502020204030204"/>
                <a:cs typeface="Times New Roman" pitchFamily="18" charset="0"/>
              </a:rPr>
              <a:t>Российской академии наук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5517" y="5310886"/>
            <a:ext cx="3619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15880" y="629340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Москва - 20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2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2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29BE439F-74C5-4122-823A-4E28F68AFB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22" y="480175"/>
            <a:ext cx="1821824" cy="160863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BC69A6-C2F7-77D9-595C-2D48DCF22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54"/>
            <a:ext cx="10515600" cy="5398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Труды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D5F8786-F32F-4CE0-A7DB-3F49CF6057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0679" y="1122559"/>
            <a:ext cx="6506533" cy="497658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0099"/>
                </a:solidFill>
              </a:rPr>
              <a:t>Материализм и эмпириокритицизм </a:t>
            </a:r>
            <a:r>
              <a:rPr lang="ru-RU" dirty="0"/>
              <a:t>(1908) </a:t>
            </a:r>
          </a:p>
          <a:p>
            <a:r>
              <a:rPr lang="ru-RU" dirty="0"/>
              <a:t>Государство и революция (1917)</a:t>
            </a:r>
          </a:p>
          <a:p>
            <a:r>
              <a:rPr lang="ru-RU" dirty="0"/>
              <a:t>Что делать (1902)</a:t>
            </a:r>
          </a:p>
          <a:p>
            <a:r>
              <a:rPr lang="ru-RU" dirty="0"/>
              <a:t>Империализм как высшая стадия капитализма (1916)</a:t>
            </a:r>
          </a:p>
          <a:p>
            <a:r>
              <a:rPr lang="ru-RU" b="1" dirty="0">
                <a:solidFill>
                  <a:srgbClr val="000099"/>
                </a:solidFill>
              </a:rPr>
              <a:t>Философские тетради</a:t>
            </a:r>
            <a:r>
              <a:rPr lang="ru-RU" dirty="0"/>
              <a:t> (1933, посмертно)</a:t>
            </a:r>
          </a:p>
          <a:p>
            <a:r>
              <a:rPr lang="ru-RU" dirty="0"/>
              <a:t>Полное собрание сочинений – 55 томов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xmlns="" id="{BAA7ECB2-B864-9783-1331-EF9CB19201E5}"/>
              </a:ext>
            </a:extLst>
          </p:cNvPr>
          <p:cNvSpPr txBox="1">
            <a:spLocks/>
          </p:cNvSpPr>
          <p:nvPr/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57C22FA-5BE2-450D-8B40-2B4BD11D706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xmlns="" id="{02BABB78-0837-144D-9471-08C668036FC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3938" y="1047144"/>
            <a:ext cx="3149862" cy="5165774"/>
          </a:xfrm>
        </p:spPr>
      </p:pic>
    </p:spTree>
    <p:extLst>
      <p:ext uri="{BB962C8B-B14F-4D97-AF65-F5344CB8AC3E}">
        <p14:creationId xmlns:p14="http://schemas.microsoft.com/office/powerpoint/2010/main" val="2284301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>
            <a:extLst>
              <a:ext uri="{FF2B5EF4-FFF2-40B4-BE49-F238E27FC236}">
                <a16:creationId xmlns:a16="http://schemas.microsoft.com/office/drawing/2014/main" xmlns="" id="{E15C0131-7470-4755-85A9-063E68BBA7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5895" y="2118856"/>
            <a:ext cx="7886700" cy="1325562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ru-RU" altLang="ru-RU" sz="36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Спасибо за внимание!</a:t>
            </a:r>
          </a:p>
        </p:txBody>
      </p:sp>
      <p:sp>
        <p:nvSpPr>
          <p:cNvPr id="16388" name="Заголовок 1">
            <a:extLst>
              <a:ext uri="{FF2B5EF4-FFF2-40B4-BE49-F238E27FC236}">
                <a16:creationId xmlns:a16="http://schemas.microsoft.com/office/drawing/2014/main" xmlns="" id="{E9F9F2F9-6473-48CA-93D0-4AC0466B6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0419" y="4508274"/>
            <a:ext cx="405765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babaevpa@lebedev.ru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9" name="Прямоугольник 4">
            <a:extLst>
              <a:ext uri="{FF2B5EF4-FFF2-40B4-BE49-F238E27FC236}">
                <a16:creationId xmlns:a16="http://schemas.microsoft.com/office/drawing/2014/main" xmlns="" id="{C1B6950C-5D92-433B-A290-F3B27077C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056" y="3588683"/>
            <a:ext cx="41063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Павел Андреевич Бабаев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49A86672-019C-4C61-ACA7-FAE67F7EC50A}"/>
              </a:ext>
            </a:extLst>
          </p:cNvPr>
          <p:cNvSpPr txBox="1">
            <a:spLocks/>
          </p:cNvSpPr>
          <p:nvPr/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57C22FA-5BE2-450D-8B40-2B4BD11D706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2479527-41C9-4674-916C-6AE51F399252}"/>
              </a:ext>
            </a:extLst>
          </p:cNvPr>
          <p:cNvSpPr txBox="1"/>
          <p:nvPr/>
        </p:nvSpPr>
        <p:spPr>
          <a:xfrm>
            <a:off x="1996481" y="-10030"/>
            <a:ext cx="8143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30000"/>
              </a:spcBef>
            </a:pPr>
            <a:r>
              <a:rPr lang="ru-RU" sz="2800" b="1" dirty="0">
                <a:solidFill>
                  <a:srgbClr val="000099"/>
                </a:solidFill>
              </a:rPr>
              <a:t>Владимир Ильич Ульянов (Ленин)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33E4FF4C-F3B8-437E-9CE0-12EA2D968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79288"/>
            <a:ext cx="10140230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ctr" fontAlgn="base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defRPr/>
            </a:pPr>
            <a:endParaRPr lang="ru-RU" altLang="ru-RU" sz="2000" b="1" dirty="0">
              <a:latin typeface="+mn-lt"/>
            </a:endParaRPr>
          </a:p>
          <a:p>
            <a:pPr marL="342900" indent="-342900" algn="ctr" fontAlgn="base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defRPr/>
            </a:pPr>
            <a:endParaRPr lang="ru-RU" altLang="ru-RU" sz="2000" b="1" dirty="0">
              <a:latin typeface="+mn-lt"/>
            </a:endParaRPr>
          </a:p>
          <a:p>
            <a:pPr marL="342900" indent="-342900" algn="ctr" fontAlgn="base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defRPr/>
            </a:pPr>
            <a:endParaRPr lang="ru-RU" altLang="ru-RU" sz="2000" b="1" dirty="0">
              <a:latin typeface="+mn-lt"/>
            </a:endParaRPr>
          </a:p>
          <a:p>
            <a:pPr marL="342900" indent="-342900" algn="ctr" fontAlgn="base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defRPr/>
            </a:pPr>
            <a:endParaRPr lang="ru-RU" altLang="ru-RU" sz="2000" b="1" dirty="0">
              <a:latin typeface="+mn-lt"/>
            </a:endParaRPr>
          </a:p>
          <a:p>
            <a:pPr marL="342900" indent="-342900" algn="ctr" fontAlgn="base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defRPr/>
            </a:pPr>
            <a:endParaRPr lang="ru-RU" altLang="ru-RU" sz="2000" b="1" dirty="0">
              <a:latin typeface="+mn-lt"/>
            </a:endParaRPr>
          </a:p>
          <a:p>
            <a:pPr marL="342900" indent="-342900" algn="ctr" fontAlgn="base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defRPr/>
            </a:pPr>
            <a:endParaRPr lang="ru-RU" altLang="ru-RU" sz="2000" b="1" dirty="0">
              <a:latin typeface="+mn-lt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C74987FA-24C5-FB34-78F5-3CFBB68F76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961" y="1983395"/>
            <a:ext cx="2753644" cy="4321102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5BFBAAF7-A9C7-08ED-2B58-353A43F33F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877" y="1977271"/>
            <a:ext cx="3101954" cy="4327226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264AE369-7DE0-B712-609A-42B5FFD780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7605" y="1977190"/>
            <a:ext cx="2856849" cy="4332886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xmlns="" id="{908D5891-DE02-E5D6-EC85-23DBDCEB4D6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27" t="-567"/>
          <a:stretch/>
        </p:blipFill>
        <p:spPr>
          <a:xfrm>
            <a:off x="164939" y="1983396"/>
            <a:ext cx="3207938" cy="432110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78AFDB1-AB83-C415-02F4-676A91A5D43F}"/>
              </a:ext>
            </a:extLst>
          </p:cNvPr>
          <p:cNvSpPr txBox="1"/>
          <p:nvPr/>
        </p:nvSpPr>
        <p:spPr>
          <a:xfrm>
            <a:off x="1268930" y="661041"/>
            <a:ext cx="96541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i="1" dirty="0"/>
              <a:t>1870 г., Симбирск (ныне Ульяновск), Российская империя – 1924 г., усадьба Большие Горки, Московская губерния, РСФСР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79FFA9F-0E45-7BC6-ABB5-F2C1B4E376CD}"/>
              </a:ext>
            </a:extLst>
          </p:cNvPr>
          <p:cNvSpPr txBox="1"/>
          <p:nvPr/>
        </p:nvSpPr>
        <p:spPr>
          <a:xfrm>
            <a:off x="1268930" y="1257952"/>
            <a:ext cx="96541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i="1" dirty="0"/>
              <a:t>Революционер, теоретик марксизма, политический деятель, создатель РСДРП(б),публицист, основатель первого в истории человечества социалистического государства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xmlns="" id="{874F8495-6FA8-AC02-0A38-0F8E7DC0A026}"/>
              </a:ext>
            </a:extLst>
          </p:cNvPr>
          <p:cNvSpPr txBox="1">
            <a:spLocks/>
          </p:cNvSpPr>
          <p:nvPr/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57C22FA-5BE2-450D-8B40-2B4BD11D706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775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BC69A6-C2F7-77D9-595C-2D48DCF22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280"/>
            <a:ext cx="10515600" cy="5398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Юность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D5F8786-F32F-4CE0-A7DB-3F49CF6057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725864"/>
            <a:ext cx="5257800" cy="5816337"/>
          </a:xfrm>
        </p:spPr>
        <p:txBody>
          <a:bodyPr>
            <a:normAutofit/>
          </a:bodyPr>
          <a:lstStyle/>
          <a:p>
            <a:r>
              <a:rPr lang="ru-RU" dirty="0"/>
              <a:t>1870— родился в Симбирске, Российская империя</a:t>
            </a:r>
          </a:p>
          <a:p>
            <a:r>
              <a:rPr lang="ru-RU" dirty="0"/>
              <a:t>1879—1887 — учеба в Симбирской гимназии (золотая медаль)</a:t>
            </a:r>
          </a:p>
          <a:p>
            <a:r>
              <a:rPr lang="ru-RU" dirty="0"/>
              <a:t>1887 —юридический факультет Императорского Казанского Университета; </a:t>
            </a:r>
          </a:p>
          <a:p>
            <a:r>
              <a:rPr lang="ru-RU" dirty="0"/>
              <a:t>казнь брата; </a:t>
            </a:r>
          </a:p>
          <a:p>
            <a:r>
              <a:rPr lang="ru-RU" dirty="0"/>
              <a:t>отчисление и высылка в деревню </a:t>
            </a:r>
            <a:r>
              <a:rPr lang="ru-RU" dirty="0" err="1"/>
              <a:t>Кокушкино</a:t>
            </a:r>
            <a:r>
              <a:rPr lang="ru-RU" dirty="0"/>
              <a:t> Казанской губернии</a:t>
            </a:r>
          </a:p>
          <a:p>
            <a:r>
              <a:rPr lang="ru-RU" dirty="0"/>
              <a:t>1888 — возвращение в Казань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8" name="Объект 17">
            <a:extLst>
              <a:ext uri="{FF2B5EF4-FFF2-40B4-BE49-F238E27FC236}">
                <a16:creationId xmlns:a16="http://schemas.microsoft.com/office/drawing/2014/main" xmlns="" id="{7BB91AE3-7CD2-A082-43B7-3B6624D0523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888" y="1702879"/>
            <a:ext cx="5181600" cy="3452241"/>
          </a:xfrm>
        </p:spPr>
      </p:pic>
      <p:sp>
        <p:nvSpPr>
          <p:cNvPr id="19" name="Slide Number Placeholder 3">
            <a:extLst>
              <a:ext uri="{FF2B5EF4-FFF2-40B4-BE49-F238E27FC236}">
                <a16:creationId xmlns:a16="http://schemas.microsoft.com/office/drawing/2014/main" xmlns="" id="{64AD7D00-46FA-6DAE-4D69-669A87F48294}"/>
              </a:ext>
            </a:extLst>
          </p:cNvPr>
          <p:cNvSpPr txBox="1">
            <a:spLocks/>
          </p:cNvSpPr>
          <p:nvPr/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57C22FA-5BE2-450D-8B40-2B4BD11D706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661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BC69A6-C2F7-77D9-595C-2D48DCF22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398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Начало работы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D5F8786-F32F-4CE0-A7DB-3F49CF6057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725865"/>
            <a:ext cx="6506533" cy="5790464"/>
          </a:xfrm>
        </p:spPr>
        <p:txBody>
          <a:bodyPr/>
          <a:lstStyle/>
          <a:p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1887—1891</a:t>
            </a:r>
            <a:r>
              <a:rPr lang="ru-RU" dirty="0"/>
              <a:t>— сторонник «Народной воли»</a:t>
            </a:r>
          </a:p>
          <a:p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1891— экстерном сдал экзамены за курс юридического факультета</a:t>
            </a:r>
          </a:p>
          <a:p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1892—1893 — работа помощником адвоката в Самаре</a:t>
            </a:r>
          </a:p>
          <a:p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1895 — выезд за границу;</a:t>
            </a:r>
          </a:p>
          <a:p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арест</a:t>
            </a:r>
          </a:p>
          <a:p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1897 — высылка в село Шушенское Енисейской губернии</a:t>
            </a:r>
          </a:p>
          <a:p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1898 — женился на Н.К. Крупской</a:t>
            </a:r>
            <a:endParaRPr lang="en-U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en-US" dirty="0"/>
              <a:t>I</a:t>
            </a:r>
            <a:r>
              <a:rPr lang="ru-RU" dirty="0"/>
              <a:t> съезд РСДРП в Минске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xmlns="" id="{54C4720A-6374-1762-21EF-AD3EF787E50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036" y="807196"/>
            <a:ext cx="3918089" cy="5627801"/>
          </a:xfrm>
        </p:spPr>
      </p:pic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xmlns="" id="{16E87194-AE0F-6587-F100-852C5C93343B}"/>
              </a:ext>
            </a:extLst>
          </p:cNvPr>
          <p:cNvSpPr txBox="1">
            <a:spLocks/>
          </p:cNvSpPr>
          <p:nvPr/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57C22FA-5BE2-450D-8B40-2B4BD11D706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156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BC69A6-C2F7-77D9-595C-2D48DCF22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398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Эмиграция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D5F8786-F32F-4CE0-A7DB-3F49CF6057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725865"/>
            <a:ext cx="6514708" cy="5630489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1900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dirty="0"/>
              <a:t>— выезд в Швейцарию</a:t>
            </a:r>
          </a:p>
          <a:p>
            <a:r>
              <a:rPr lang="ru-RU" dirty="0"/>
              <a:t>Газета «Искра» и журнал «Заря»</a:t>
            </a:r>
          </a:p>
          <a:p>
            <a:r>
              <a:rPr lang="en-US" dirty="0"/>
              <a:t>1903 </a:t>
            </a:r>
            <a:r>
              <a:rPr lang="ru-RU" dirty="0"/>
              <a:t>—</a:t>
            </a:r>
            <a:r>
              <a:rPr lang="en-US" dirty="0"/>
              <a:t> II </a:t>
            </a:r>
            <a:r>
              <a:rPr lang="ru-RU" dirty="0"/>
              <a:t>Съезд РСДРП в Лондоне —начало раскола</a:t>
            </a:r>
          </a:p>
          <a:p>
            <a:r>
              <a:rPr lang="ru-RU" dirty="0"/>
              <a:t>1905 — 1907 — Первая русская революция</a:t>
            </a:r>
          </a:p>
          <a:p>
            <a:r>
              <a:rPr lang="ru-RU" dirty="0"/>
              <a:t>1909 — Главный философский труд — «Материализм и эмпириокритицизм»</a:t>
            </a:r>
          </a:p>
          <a:p>
            <a:r>
              <a:rPr lang="ru-RU" dirty="0"/>
              <a:t>1916 — «Империализм как высшая стадия капитализма»</a:t>
            </a:r>
          </a:p>
          <a:p>
            <a:r>
              <a:rPr lang="ru-RU" dirty="0"/>
              <a:t>1917 — возвращение в Россию </a:t>
            </a:r>
          </a:p>
          <a:p>
            <a:r>
              <a:rPr lang="en-US" dirty="0"/>
              <a:t>  </a:t>
            </a:r>
            <a:r>
              <a:rPr lang="ru-RU" dirty="0"/>
              <a:t>«Государство и революция»</a:t>
            </a:r>
          </a:p>
          <a:p>
            <a:r>
              <a:rPr lang="ru-RU" dirty="0"/>
              <a:t>«Есть такая партия!»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xmlns="" id="{C5243C3C-D0B4-21D4-2AE8-19E937DD21F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355" y="725865"/>
            <a:ext cx="4165405" cy="5322068"/>
          </a:xfrm>
        </p:spPr>
      </p:pic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xmlns="" id="{6F519D87-CC3F-D7CF-6626-5FA117751610}"/>
              </a:ext>
            </a:extLst>
          </p:cNvPr>
          <p:cNvSpPr txBox="1">
            <a:spLocks/>
          </p:cNvSpPr>
          <p:nvPr/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57C22FA-5BE2-450D-8B40-2B4BD11D706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040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BC69A6-C2F7-77D9-595C-2D48DCF22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398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Революция и гражданская война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D5F8786-F32F-4CE0-A7DB-3F49CF6057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47246" y="1241981"/>
            <a:ext cx="5638015" cy="5127213"/>
          </a:xfrm>
        </p:spPr>
        <p:txBody>
          <a:bodyPr>
            <a:normAutofit/>
          </a:bodyPr>
          <a:lstStyle/>
          <a:p>
            <a:r>
              <a:rPr lang="ru-RU" dirty="0"/>
              <a:t>1917 — Февральская и Октябрьская революции</a:t>
            </a:r>
          </a:p>
          <a:p>
            <a:r>
              <a:rPr lang="ru-RU" dirty="0"/>
              <a:t>Председатель Совета народных комиссаров РСФСР, далее СССР</a:t>
            </a:r>
          </a:p>
          <a:p>
            <a:r>
              <a:rPr lang="ru-RU" dirty="0"/>
              <a:t>1918 — переезд в Москву</a:t>
            </a:r>
          </a:p>
          <a:p>
            <a:r>
              <a:rPr lang="ru-RU" dirty="0"/>
              <a:t>Брестский мир</a:t>
            </a:r>
          </a:p>
          <a:p>
            <a:r>
              <a:rPr lang="ru-RU" dirty="0"/>
              <a:t>Покушение Фанни Каплан</a:t>
            </a:r>
          </a:p>
          <a:p>
            <a:r>
              <a:rPr lang="ru-RU" dirty="0"/>
              <a:t>1919 — создал Коминтерн</a:t>
            </a:r>
          </a:p>
          <a:p>
            <a:r>
              <a:rPr lang="ru-RU" dirty="0"/>
              <a:t>1922 — «Письмо к съезду» —</a:t>
            </a:r>
            <a:r>
              <a:rPr lang="en-US" dirty="0"/>
              <a:t> </a:t>
            </a:r>
            <a:r>
              <a:rPr lang="ru-RU" dirty="0"/>
              <a:t>завещание Ленина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xmlns="" id="{6E55B945-AD24-758D-D432-D5A6B457708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941" y="872998"/>
            <a:ext cx="4383123" cy="5496197"/>
          </a:xfrm>
        </p:spPr>
      </p:pic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xmlns="" id="{BAA7ECB2-B864-9783-1331-EF9CB19201E5}"/>
              </a:ext>
            </a:extLst>
          </p:cNvPr>
          <p:cNvSpPr txBox="1">
            <a:spLocks/>
          </p:cNvSpPr>
          <p:nvPr/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57C22FA-5BE2-450D-8B40-2B4BD11D706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782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BC69A6-C2F7-77D9-595C-2D48DCF22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398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Взгляды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D5F8786-F32F-4CE0-A7DB-3F49CF6057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725865"/>
            <a:ext cx="6506533" cy="5790464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xmlns="" id="{BAA7ECB2-B864-9783-1331-EF9CB19201E5}"/>
              </a:ext>
            </a:extLst>
          </p:cNvPr>
          <p:cNvSpPr txBox="1">
            <a:spLocks/>
          </p:cNvSpPr>
          <p:nvPr/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57C22FA-5BE2-450D-8B40-2B4BD11D706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Объект 3">
            <a:extLst>
              <a:ext uri="{FF2B5EF4-FFF2-40B4-BE49-F238E27FC236}">
                <a16:creationId xmlns:a16="http://schemas.microsoft.com/office/drawing/2014/main" xmlns="" id="{126CE931-0D8A-ECBD-90BD-64F2BDCB347F}"/>
              </a:ext>
            </a:extLst>
          </p:cNvPr>
          <p:cNvSpPr txBox="1">
            <a:spLocks/>
          </p:cNvSpPr>
          <p:nvPr/>
        </p:nvSpPr>
        <p:spPr>
          <a:xfrm>
            <a:off x="990599" y="539848"/>
            <a:ext cx="6506533" cy="61288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3000" dirty="0"/>
              <a:t>Классовый характер государства: «В вопросе о государстве отличать в первую голову, какому классу „государство“ служит, какого класса интересы оно проводит»</a:t>
            </a:r>
          </a:p>
          <a:p>
            <a:pPr>
              <a:lnSpc>
                <a:spcPct val="100000"/>
              </a:lnSpc>
            </a:pPr>
            <a:r>
              <a:rPr lang="ru-RU" sz="3000" dirty="0"/>
              <a:t>«Либо диктатура (т. е. железная власть) помещиков и капиталистов, либо диктатура рабочего класса»</a:t>
            </a:r>
          </a:p>
          <a:p>
            <a:pPr>
              <a:lnSpc>
                <a:spcPct val="100000"/>
              </a:lnSpc>
            </a:pPr>
            <a:r>
              <a:rPr lang="ru-RU" sz="3000" dirty="0"/>
              <a:t>Социалистическая революция не обязательно произойдёт одновременно во всём мире</a:t>
            </a:r>
          </a:p>
          <a:p>
            <a:pPr>
              <a:lnSpc>
                <a:spcPct val="100000"/>
              </a:lnSpc>
            </a:pPr>
            <a:r>
              <a:rPr lang="ru-RU" sz="3000" dirty="0"/>
              <a:t>«Наша нравственность подчинена вполне интересам классовой борьбы пролетариата. Наша нравственность выводится из интересов классовой борьбы пролетариата»</a:t>
            </a:r>
          </a:p>
          <a:p>
            <a:endParaRPr lang="ru-RU" dirty="0"/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xmlns="" id="{E5ACD54F-9B36-645C-7C3B-A4DAB033149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131" y="1928865"/>
            <a:ext cx="4508602" cy="3000270"/>
          </a:xfrm>
        </p:spPr>
      </p:pic>
    </p:spTree>
    <p:extLst>
      <p:ext uri="{BB962C8B-B14F-4D97-AF65-F5344CB8AC3E}">
        <p14:creationId xmlns:p14="http://schemas.microsoft.com/office/powerpoint/2010/main" val="76604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2479527-41C9-4674-916C-6AE51F399252}"/>
              </a:ext>
            </a:extLst>
          </p:cNvPr>
          <p:cNvSpPr txBox="1"/>
          <p:nvPr/>
        </p:nvSpPr>
        <p:spPr>
          <a:xfrm>
            <a:off x="1996481" y="-10030"/>
            <a:ext cx="8143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30000"/>
              </a:spcBef>
            </a:pPr>
            <a:r>
              <a:rPr lang="ru-RU" sz="2800" b="1" dirty="0">
                <a:solidFill>
                  <a:srgbClr val="000099"/>
                </a:solidFill>
              </a:rPr>
              <a:t>Высказывания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33E4FF4C-F3B8-437E-9CE0-12EA2D968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79288"/>
            <a:ext cx="10140230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ctr" fontAlgn="base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defRPr/>
            </a:pPr>
            <a:endParaRPr lang="ru-RU" altLang="ru-RU" sz="2000" b="1" dirty="0">
              <a:latin typeface="+mn-lt"/>
            </a:endParaRPr>
          </a:p>
          <a:p>
            <a:pPr marL="342900" indent="-342900" algn="ctr" fontAlgn="base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defRPr/>
            </a:pPr>
            <a:endParaRPr lang="ru-RU" altLang="ru-RU" sz="2000" b="1" dirty="0">
              <a:latin typeface="+mn-lt"/>
            </a:endParaRPr>
          </a:p>
          <a:p>
            <a:pPr marL="342900" indent="-342900" algn="ctr" fontAlgn="base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defRPr/>
            </a:pPr>
            <a:endParaRPr lang="ru-RU" altLang="ru-RU" sz="2000" b="1" dirty="0">
              <a:latin typeface="+mn-lt"/>
            </a:endParaRPr>
          </a:p>
          <a:p>
            <a:pPr marL="342900" indent="-342900" algn="ctr" fontAlgn="base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defRPr/>
            </a:pPr>
            <a:endParaRPr lang="ru-RU" altLang="ru-RU" sz="2000" b="1" dirty="0">
              <a:latin typeface="+mn-lt"/>
            </a:endParaRPr>
          </a:p>
          <a:p>
            <a:pPr marL="342900" indent="-342900" algn="ctr" fontAlgn="base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defRPr/>
            </a:pPr>
            <a:endParaRPr lang="ru-RU" altLang="ru-RU" sz="2000" b="1" dirty="0">
              <a:latin typeface="+mn-lt"/>
            </a:endParaRPr>
          </a:p>
          <a:p>
            <a:pPr marL="342900" indent="-342900" algn="ctr" fontAlgn="base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defRPr/>
            </a:pPr>
            <a:endParaRPr lang="ru-RU" altLang="ru-RU" sz="2000" b="1" dirty="0">
              <a:latin typeface="+mn-lt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C711D692-E377-7E00-D1CF-01FE0F33046E}"/>
              </a:ext>
            </a:extLst>
          </p:cNvPr>
          <p:cNvSpPr txBox="1">
            <a:spLocks/>
          </p:cNvSpPr>
          <p:nvPr/>
        </p:nvSpPr>
        <p:spPr>
          <a:xfrm>
            <a:off x="838200" y="770021"/>
            <a:ext cx="10515600" cy="583291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dirty="0"/>
              <a:t>«Удержат ли большевики государственную власть?» (№ 1—2 «Просвещение», 1917) :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dirty="0"/>
              <a:t>«Мы не утописты. </a:t>
            </a:r>
            <a:r>
              <a:rPr lang="ru-RU" b="1" dirty="0">
                <a:solidFill>
                  <a:srgbClr val="000099"/>
                </a:solidFill>
              </a:rPr>
              <a:t>Мы знаем, что любой чернорабочий и любая кухарка не способны сейчас же вступить в управление государством.</a:t>
            </a:r>
            <a:r>
              <a:rPr lang="en-US" dirty="0"/>
              <a:t>&lt;…&gt;</a:t>
            </a:r>
            <a:r>
              <a:rPr lang="ru-RU" dirty="0"/>
              <a:t>»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dirty="0"/>
              <a:t>«Нет, мы пойдём не таким путём. Не таким путём надо идти»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dirty="0"/>
              <a:t>«</a:t>
            </a:r>
            <a:r>
              <a:rPr lang="ru-RU" b="1" dirty="0">
                <a:solidFill>
                  <a:srgbClr val="000099"/>
                </a:solidFill>
              </a:rPr>
              <a:t>Лучше меньше, да лучше</a:t>
            </a:r>
            <a:r>
              <a:rPr lang="ru-RU" dirty="0"/>
              <a:t>» («Правда» № 49, 4 марта 1923 г.):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dirty="0"/>
              <a:t>Нам надо во что бы то ни стало поставить себе задачей для обновления нашего госаппарата: </a:t>
            </a:r>
            <a:r>
              <a:rPr lang="ru-RU" b="1" dirty="0">
                <a:solidFill>
                  <a:srgbClr val="000099"/>
                </a:solidFill>
              </a:rPr>
              <a:t>во-первых — учиться, во-вторых — учиться и в-третьих — учиться </a:t>
            </a:r>
            <a:r>
              <a:rPr lang="ru-RU" dirty="0"/>
              <a:t>и затем проверять то, чтобы наука у нас не оставалась мёртвой буквой или модной фразой</a:t>
            </a:r>
          </a:p>
          <a:p>
            <a:pPr marL="0" indent="0" algn="just">
              <a:buNone/>
            </a:pPr>
            <a:r>
              <a:rPr lang="ru-RU" dirty="0"/>
              <a:t>Ответ на тезис меньшевика И. Г. Церетели: </a:t>
            </a:r>
            <a:r>
              <a:rPr lang="ru-RU"/>
              <a:t>«</a:t>
            </a:r>
            <a:r>
              <a:rPr lang="ru-RU" b="1">
                <a:solidFill>
                  <a:srgbClr val="000099"/>
                </a:solidFill>
              </a:rPr>
              <a:t>Есть!</a:t>
            </a:r>
            <a:r>
              <a:rPr lang="ru-RU"/>
              <a:t>»</a:t>
            </a:r>
            <a:endParaRPr lang="ru-RU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900" b="1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2900" b="1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xmlns="" id="{61AEA315-7B5D-1D3B-B59C-B248F570B780}"/>
              </a:ext>
            </a:extLst>
          </p:cNvPr>
          <p:cNvSpPr txBox="1">
            <a:spLocks/>
          </p:cNvSpPr>
          <p:nvPr/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57C22FA-5BE2-450D-8B40-2B4BD11D706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92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BC69A6-C2F7-77D9-595C-2D48DCF22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115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Оценки современников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220AEA9A-872A-B8A2-AF4D-626B03930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8156"/>
            <a:ext cx="10515600" cy="5722071"/>
          </a:xfrm>
        </p:spPr>
        <p:txBody>
          <a:bodyPr>
            <a:normAutofit fontScale="92500" lnSpcReduction="10000"/>
          </a:bodyPr>
          <a:lstStyle/>
          <a:p>
            <a:r>
              <a:rPr lang="ru-RU" sz="3000" b="1" dirty="0">
                <a:solidFill>
                  <a:srgbClr val="000099"/>
                </a:solidFill>
              </a:rPr>
              <a:t>Альберт Эйнштейн</a:t>
            </a:r>
            <a:r>
              <a:rPr lang="ru-RU" dirty="0"/>
              <a:t>: «Я уважаю в Ленине человека, который всю свою силу с полным самопожертвованием своей личности использовал для осуществления социальной справедливости.»</a:t>
            </a:r>
          </a:p>
          <a:p>
            <a:r>
              <a:rPr lang="ru-RU" sz="3000" b="1" dirty="0">
                <a:solidFill>
                  <a:srgbClr val="000099"/>
                </a:solidFill>
              </a:rPr>
              <a:t>Бертран Рассел</a:t>
            </a:r>
            <a:r>
              <a:rPr lang="ru-RU" dirty="0"/>
              <a:t>: «Наш век войдет в историю веком Ленина и Эйнштейна, которым удалось завершить огромную работу синтеза, одному - в области мысли, другому - в действии.»</a:t>
            </a:r>
          </a:p>
          <a:p>
            <a:r>
              <a:rPr lang="ru-RU" sz="3000" b="1" dirty="0">
                <a:solidFill>
                  <a:srgbClr val="000099"/>
                </a:solidFill>
              </a:rPr>
              <a:t>Николай Бердяев</a:t>
            </a:r>
            <a:r>
              <a:rPr lang="ru-RU" dirty="0"/>
              <a:t>: «Р</a:t>
            </a:r>
            <a:r>
              <a:rPr lang="en-US" dirty="0"/>
              <a:t>e</a:t>
            </a:r>
            <a:r>
              <a:rPr lang="ru-RU" dirty="0"/>
              <a:t>в</a:t>
            </a:r>
            <a:r>
              <a:rPr lang="en-US" dirty="0"/>
              <a:t>o</a:t>
            </a:r>
            <a:r>
              <a:rPr lang="ru-RU" dirty="0" err="1"/>
              <a:t>люци</a:t>
            </a:r>
            <a:r>
              <a:rPr lang="en-US" dirty="0"/>
              <a:t>o</a:t>
            </a:r>
            <a:r>
              <a:rPr lang="ru-RU" dirty="0" err="1"/>
              <a:t>нн</a:t>
            </a:r>
            <a:r>
              <a:rPr lang="en-US" dirty="0" err="1"/>
              <a:t>oc</a:t>
            </a:r>
            <a:r>
              <a:rPr lang="ru-RU" dirty="0" err="1"/>
              <a:t>ть</a:t>
            </a:r>
            <a:r>
              <a:rPr lang="ru-RU" dirty="0"/>
              <a:t> Л</a:t>
            </a:r>
            <a:r>
              <a:rPr lang="en-US" dirty="0"/>
              <a:t>e</a:t>
            </a:r>
            <a:r>
              <a:rPr lang="ru-RU" dirty="0" err="1"/>
              <a:t>нин</a:t>
            </a:r>
            <a:r>
              <a:rPr lang="en-US" dirty="0"/>
              <a:t>a </a:t>
            </a:r>
            <a:r>
              <a:rPr lang="ru-RU" dirty="0"/>
              <a:t>им</a:t>
            </a:r>
            <a:r>
              <a:rPr lang="en-US" dirty="0"/>
              <a:t>e</a:t>
            </a:r>
            <a:r>
              <a:rPr lang="ru-RU" dirty="0"/>
              <a:t>л</a:t>
            </a:r>
            <a:r>
              <a:rPr lang="en-US" dirty="0"/>
              <a:t>a </a:t>
            </a:r>
            <a:r>
              <a:rPr lang="ru-RU" dirty="0"/>
              <a:t>м</a:t>
            </a:r>
            <a:r>
              <a:rPr lang="en-US" dirty="0" err="1"/>
              <a:t>opa</a:t>
            </a:r>
            <a:r>
              <a:rPr lang="ru-RU" dirty="0" err="1"/>
              <a:t>льный</a:t>
            </a:r>
            <a:r>
              <a:rPr lang="ru-RU" dirty="0"/>
              <a:t> и</a:t>
            </a:r>
            <a:r>
              <a:rPr lang="en-US" dirty="0"/>
              <a:t>c</a:t>
            </a:r>
            <a:r>
              <a:rPr lang="ru-RU" dirty="0"/>
              <a:t>т</a:t>
            </a:r>
            <a:r>
              <a:rPr lang="en-US" dirty="0"/>
              <a:t>o</a:t>
            </a:r>
            <a:r>
              <a:rPr lang="ru-RU" dirty="0" err="1"/>
              <a:t>чник</a:t>
            </a:r>
            <a:r>
              <a:rPr lang="ru-RU" dirty="0"/>
              <a:t>, </a:t>
            </a:r>
            <a:r>
              <a:rPr lang="en-US" dirty="0"/>
              <a:t>o</a:t>
            </a:r>
            <a:r>
              <a:rPr lang="ru-RU" dirty="0"/>
              <a:t>н </a:t>
            </a:r>
            <a:r>
              <a:rPr lang="ru-RU" dirty="0" err="1"/>
              <a:t>н</a:t>
            </a:r>
            <a:r>
              <a:rPr lang="en-US" dirty="0"/>
              <a:t>e </a:t>
            </a:r>
            <a:r>
              <a:rPr lang="ru-RU" dirty="0"/>
              <a:t>м</a:t>
            </a:r>
            <a:r>
              <a:rPr lang="en-US" dirty="0"/>
              <a:t>o</a:t>
            </a:r>
            <a:r>
              <a:rPr lang="ru-RU" dirty="0"/>
              <a:t>г </a:t>
            </a:r>
            <a:r>
              <a:rPr lang="ru-RU" dirty="0" err="1"/>
              <a:t>вын</a:t>
            </a:r>
            <a:r>
              <a:rPr lang="en-US" dirty="0" err="1"/>
              <a:t>ec</a:t>
            </a:r>
            <a:r>
              <a:rPr lang="ru-RU" dirty="0" err="1"/>
              <a:t>ти</a:t>
            </a:r>
            <a:r>
              <a:rPr lang="ru-RU" dirty="0"/>
              <a:t> н</a:t>
            </a:r>
            <a:r>
              <a:rPr lang="en-US" dirty="0" err="1"/>
              <a:t>ec</a:t>
            </a:r>
            <a:r>
              <a:rPr lang="ru-RU" dirty="0"/>
              <a:t>п</a:t>
            </a:r>
            <a:r>
              <a:rPr lang="en-US" dirty="0"/>
              <a:t>pa</a:t>
            </a:r>
            <a:r>
              <a:rPr lang="ru-RU" dirty="0"/>
              <a:t>в</a:t>
            </a:r>
            <a:r>
              <a:rPr lang="en-US" dirty="0"/>
              <a:t>e</a:t>
            </a:r>
            <a:r>
              <a:rPr lang="ru-RU" dirty="0"/>
              <a:t>длив</a:t>
            </a:r>
            <a:r>
              <a:rPr lang="en-US" dirty="0" err="1"/>
              <a:t>oc</a:t>
            </a:r>
            <a:r>
              <a:rPr lang="ru-RU" dirty="0" err="1"/>
              <a:t>ти</a:t>
            </a:r>
            <a:r>
              <a:rPr lang="ru-RU" dirty="0"/>
              <a:t>, </a:t>
            </a:r>
            <a:r>
              <a:rPr lang="en-US" dirty="0"/>
              <a:t>y</a:t>
            </a:r>
            <a:r>
              <a:rPr lang="ru-RU" dirty="0"/>
              <a:t>гнет</a:t>
            </a:r>
            <a:r>
              <a:rPr lang="en-US" dirty="0"/>
              <a:t>e</a:t>
            </a:r>
            <a:r>
              <a:rPr lang="ru-RU" dirty="0" err="1"/>
              <a:t>ния</a:t>
            </a:r>
            <a:r>
              <a:rPr lang="ru-RU" dirty="0"/>
              <a:t>, эк</a:t>
            </a:r>
            <a:r>
              <a:rPr lang="en-US" dirty="0"/>
              <a:t>c</a:t>
            </a:r>
            <a:r>
              <a:rPr lang="ru-RU" dirty="0" err="1"/>
              <a:t>пл</a:t>
            </a:r>
            <a:r>
              <a:rPr lang="en-US" dirty="0" err="1"/>
              <a:t>ya</a:t>
            </a:r>
            <a:r>
              <a:rPr lang="ru-RU" dirty="0"/>
              <a:t>т</a:t>
            </a:r>
            <a:r>
              <a:rPr lang="en-US" dirty="0"/>
              <a:t>a</a:t>
            </a:r>
            <a:r>
              <a:rPr lang="ru-RU" dirty="0" err="1"/>
              <a:t>ции</a:t>
            </a:r>
            <a:r>
              <a:rPr lang="ru-RU" dirty="0"/>
              <a:t>. </a:t>
            </a:r>
            <a:r>
              <a:rPr lang="en-US" dirty="0"/>
              <a:t>Ho c</a:t>
            </a:r>
            <a:r>
              <a:rPr lang="ru-RU" dirty="0"/>
              <a:t>т</a:t>
            </a:r>
            <a:r>
              <a:rPr lang="en-US" dirty="0"/>
              <a:t>a</a:t>
            </a:r>
            <a:r>
              <a:rPr lang="ru-RU" dirty="0"/>
              <a:t>в </a:t>
            </a:r>
            <a:r>
              <a:rPr lang="en-US" dirty="0"/>
              <a:t>o</a:t>
            </a:r>
            <a:r>
              <a:rPr lang="ru-RU" dirty="0"/>
              <a:t>д</a:t>
            </a:r>
            <a:r>
              <a:rPr lang="en-US" dirty="0"/>
              <a:t>ep</a:t>
            </a:r>
            <a:r>
              <a:rPr lang="ru-RU" dirty="0" err="1"/>
              <a:t>жимым</a:t>
            </a:r>
            <a:r>
              <a:rPr lang="ru-RU" dirty="0"/>
              <a:t> м</a:t>
            </a:r>
            <a:r>
              <a:rPr lang="en-US" dirty="0"/>
              <a:t>a</a:t>
            </a:r>
            <a:r>
              <a:rPr lang="ru-RU" dirty="0"/>
              <a:t>к</a:t>
            </a:r>
            <a:r>
              <a:rPr lang="en-US" dirty="0"/>
              <a:t>c</a:t>
            </a:r>
            <a:r>
              <a:rPr lang="ru-RU" dirty="0"/>
              <a:t>им</a:t>
            </a:r>
            <a:r>
              <a:rPr lang="en-US" dirty="0"/>
              <a:t>a</a:t>
            </a:r>
            <a:r>
              <a:rPr lang="ru-RU" dirty="0"/>
              <a:t>ли</a:t>
            </a:r>
            <a:r>
              <a:rPr lang="en-US" dirty="0"/>
              <a:t>c</a:t>
            </a:r>
            <a:r>
              <a:rPr lang="ru-RU" dirty="0" err="1"/>
              <a:t>тич</a:t>
            </a:r>
            <a:r>
              <a:rPr lang="en-US" dirty="0" err="1"/>
              <a:t>ec</a:t>
            </a:r>
            <a:r>
              <a:rPr lang="ru-RU" dirty="0"/>
              <a:t>к</a:t>
            </a:r>
            <a:r>
              <a:rPr lang="en-US" dirty="0"/>
              <a:t>o</a:t>
            </a:r>
            <a:r>
              <a:rPr lang="ru-RU" dirty="0"/>
              <a:t>й </a:t>
            </a:r>
            <a:r>
              <a:rPr lang="en-US" dirty="0"/>
              <a:t>pe</a:t>
            </a:r>
            <a:r>
              <a:rPr lang="ru-RU" dirty="0"/>
              <a:t>в</a:t>
            </a:r>
            <a:r>
              <a:rPr lang="en-US" dirty="0"/>
              <a:t>o</a:t>
            </a:r>
            <a:r>
              <a:rPr lang="ru-RU" dirty="0" err="1"/>
              <a:t>люци</a:t>
            </a:r>
            <a:r>
              <a:rPr lang="en-US" dirty="0"/>
              <a:t>o</a:t>
            </a:r>
            <a:r>
              <a:rPr lang="ru-RU" dirty="0" err="1"/>
              <a:t>нн</a:t>
            </a:r>
            <a:r>
              <a:rPr lang="en-US" dirty="0"/>
              <a:t>o</a:t>
            </a:r>
            <a:r>
              <a:rPr lang="ru-RU" dirty="0"/>
              <a:t>й ид</a:t>
            </a:r>
            <a:r>
              <a:rPr lang="en-US" dirty="0" err="1"/>
              <a:t>ee</a:t>
            </a:r>
            <a:r>
              <a:rPr lang="ru-RU" dirty="0"/>
              <a:t>й, </a:t>
            </a:r>
            <a:r>
              <a:rPr lang="en-US" dirty="0"/>
              <a:t>o</a:t>
            </a:r>
            <a:r>
              <a:rPr lang="ru-RU" dirty="0"/>
              <a:t>н в к</a:t>
            </a:r>
            <a:r>
              <a:rPr lang="en-US" dirty="0"/>
              <a:t>o</a:t>
            </a:r>
            <a:r>
              <a:rPr lang="ru-RU" dirty="0" err="1"/>
              <a:t>нц</a:t>
            </a:r>
            <a:r>
              <a:rPr lang="en-US" dirty="0"/>
              <a:t>e </a:t>
            </a:r>
            <a:r>
              <a:rPr lang="ru-RU" dirty="0"/>
              <a:t>к</a:t>
            </a:r>
            <a:r>
              <a:rPr lang="en-US" dirty="0"/>
              <a:t>o</a:t>
            </a:r>
            <a:r>
              <a:rPr lang="ru-RU" dirty="0" err="1"/>
              <a:t>нц</a:t>
            </a:r>
            <a:r>
              <a:rPr lang="en-US" dirty="0"/>
              <a:t>o</a:t>
            </a:r>
            <a:r>
              <a:rPr lang="ru-RU" dirty="0"/>
              <a:t>в п</a:t>
            </a:r>
            <a:r>
              <a:rPr lang="en-US" dirty="0"/>
              <a:t>o</a:t>
            </a:r>
            <a:r>
              <a:rPr lang="ru-RU" dirty="0"/>
              <a:t>т</a:t>
            </a:r>
            <a:r>
              <a:rPr lang="en-US" dirty="0"/>
              <a:t>ep</a:t>
            </a:r>
            <a:r>
              <a:rPr lang="ru-RU" dirty="0"/>
              <a:t>ял н</a:t>
            </a:r>
            <a:r>
              <a:rPr lang="en-US" dirty="0"/>
              <a:t>e</a:t>
            </a:r>
            <a:r>
              <a:rPr lang="ru-RU" dirty="0"/>
              <a:t>п</a:t>
            </a:r>
            <a:r>
              <a:rPr lang="en-US" dirty="0" err="1"/>
              <a:t>ocpe</a:t>
            </a:r>
            <a:r>
              <a:rPr lang="ru-RU" dirty="0"/>
              <a:t>д</a:t>
            </a:r>
            <a:r>
              <a:rPr lang="en-US" dirty="0"/>
              <a:t>c</a:t>
            </a:r>
            <a:r>
              <a:rPr lang="ru-RU" dirty="0" err="1"/>
              <a:t>тв</a:t>
            </a:r>
            <a:r>
              <a:rPr lang="en-US" dirty="0"/>
              <a:t>e</a:t>
            </a:r>
            <a:r>
              <a:rPr lang="ru-RU" dirty="0" err="1"/>
              <a:t>нн</a:t>
            </a:r>
            <a:r>
              <a:rPr lang="en-US" dirty="0" err="1"/>
              <a:t>oe</a:t>
            </a:r>
            <a:r>
              <a:rPr lang="en-US" dirty="0"/>
              <a:t> pa</a:t>
            </a:r>
            <a:r>
              <a:rPr lang="ru-RU" dirty="0" err="1"/>
              <a:t>зличи</a:t>
            </a:r>
            <a:r>
              <a:rPr lang="en-US" dirty="0"/>
              <a:t>e </a:t>
            </a:r>
            <a:r>
              <a:rPr lang="ru-RU" dirty="0"/>
              <a:t>м</a:t>
            </a:r>
            <a:r>
              <a:rPr lang="en-US" dirty="0"/>
              <a:t>e</a:t>
            </a:r>
            <a:r>
              <a:rPr lang="ru-RU" dirty="0" err="1"/>
              <a:t>жд</a:t>
            </a:r>
            <a:r>
              <a:rPr lang="en-US" dirty="0"/>
              <a:t>y </a:t>
            </a:r>
            <a:r>
              <a:rPr lang="ru-RU" dirty="0"/>
              <a:t>д</a:t>
            </a:r>
            <a:r>
              <a:rPr lang="en-US" dirty="0"/>
              <a:t>o</a:t>
            </a:r>
            <a:r>
              <a:rPr lang="ru-RU" dirty="0"/>
              <a:t>б</a:t>
            </a:r>
            <a:r>
              <a:rPr lang="en-US" dirty="0"/>
              <a:t>po</a:t>
            </a:r>
            <a:r>
              <a:rPr lang="ru-RU" dirty="0"/>
              <a:t>м и </a:t>
            </a:r>
            <a:r>
              <a:rPr lang="ru-RU" dirty="0" err="1"/>
              <a:t>зл</a:t>
            </a:r>
            <a:r>
              <a:rPr lang="en-US" dirty="0"/>
              <a:t>o</a:t>
            </a:r>
            <a:r>
              <a:rPr lang="ru-RU" dirty="0"/>
              <a:t>м.»</a:t>
            </a:r>
          </a:p>
          <a:p>
            <a:r>
              <a:rPr lang="ru-RU" sz="3000" b="1" dirty="0">
                <a:solidFill>
                  <a:srgbClr val="000099"/>
                </a:solidFill>
              </a:rPr>
              <a:t>Иван Бунин</a:t>
            </a:r>
            <a:r>
              <a:rPr lang="ru-RU" dirty="0"/>
              <a:t>: «Ленин явил миру как раз в самый разгар своей деятельности нечто чудо­вищное, потрясающее; он разорил величайшую в мире страну и убил несколько миллионов человек – и все-таки мир уже на­столько сошел с ума, что среди бела дня спорят, благодетель он человечества или нет?»</a:t>
            </a:r>
          </a:p>
        </p:txBody>
      </p:sp>
    </p:spTree>
    <p:extLst>
      <p:ext uri="{BB962C8B-B14F-4D97-AF65-F5344CB8AC3E}">
        <p14:creationId xmlns:p14="http://schemas.microsoft.com/office/powerpoint/2010/main" val="21550657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2340</TotalTime>
  <Words>643</Words>
  <Application>Microsoft Office PowerPoint</Application>
  <PresentationFormat>Произвольный</PresentationFormat>
  <Paragraphs>92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Юность</vt:lpstr>
      <vt:lpstr>Начало работы</vt:lpstr>
      <vt:lpstr>Эмиграция</vt:lpstr>
      <vt:lpstr>Революция и гражданская война</vt:lpstr>
      <vt:lpstr>Взгляды</vt:lpstr>
      <vt:lpstr>Презентация PowerPoint</vt:lpstr>
      <vt:lpstr>Оценки современников</vt:lpstr>
      <vt:lpstr>Труды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ТРИЗ (теория решения изобретательских задач) как метод стимулирования креатива технологий и объектов патентных прав</dc:title>
  <dc:creator>Павел</dc:creator>
  <cp:lastModifiedBy>Windows User</cp:lastModifiedBy>
  <cp:revision>44</cp:revision>
  <dcterms:created xsi:type="dcterms:W3CDTF">2022-04-12T14:29:22Z</dcterms:created>
  <dcterms:modified xsi:type="dcterms:W3CDTF">2022-05-24T13:02:35Z</dcterms:modified>
</cp:coreProperties>
</file>