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87" r:id="rId4"/>
    <p:sldId id="288" r:id="rId5"/>
    <p:sldId id="258" r:id="rId6"/>
    <p:sldId id="259" r:id="rId7"/>
    <p:sldId id="260" r:id="rId8"/>
    <p:sldId id="261" r:id="rId9"/>
    <p:sldId id="262" r:id="rId10"/>
    <p:sldId id="263" r:id="rId11"/>
    <p:sldId id="264" r:id="rId12"/>
    <p:sldId id="268" r:id="rId13"/>
    <p:sldId id="269" r:id="rId14"/>
    <p:sldId id="273" r:id="rId15"/>
    <p:sldId id="270" r:id="rId16"/>
    <p:sldId id="274" r:id="rId17"/>
    <p:sldId id="275" r:id="rId18"/>
    <p:sldId id="265" r:id="rId19"/>
    <p:sldId id="276" r:id="rId20"/>
    <p:sldId id="272" r:id="rId21"/>
    <p:sldId id="271" r:id="rId22"/>
    <p:sldId id="266" r:id="rId23"/>
    <p:sldId id="277" r:id="rId24"/>
    <p:sldId id="267" r:id="rId25"/>
    <p:sldId id="278" r:id="rId26"/>
    <p:sldId id="279" r:id="rId27"/>
    <p:sldId id="280" r:id="rId28"/>
    <p:sldId id="281" r:id="rId29"/>
    <p:sldId id="282" r:id="rId30"/>
    <p:sldId id="283" r:id="rId31"/>
    <p:sldId id="284" r:id="rId32"/>
    <p:sldId id="285"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A56CE3-3CBA-4A82-83D2-680818078AE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6BDA8B1-45CD-490D-8F8B-6878E196A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7C8AFCF-0233-43C8-BCA9-369E37C389E5}"/>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5" name="Нижний колонтитул 4">
            <a:extLst>
              <a:ext uri="{FF2B5EF4-FFF2-40B4-BE49-F238E27FC236}">
                <a16:creationId xmlns:a16="http://schemas.microsoft.com/office/drawing/2014/main" id="{654FDE2D-047C-45CE-8749-74CD4E70F3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E9DB42-E2D3-4F3E-BF7D-E7392365E15E}"/>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34597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97612-E3B5-4F3B-A420-425E11B1F2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3DBB21B-74F1-464E-B50B-60F4DB2E367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5C5B8C-68EA-49B8-BAF4-B74D9EB9A232}"/>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5" name="Нижний колонтитул 4">
            <a:extLst>
              <a:ext uri="{FF2B5EF4-FFF2-40B4-BE49-F238E27FC236}">
                <a16:creationId xmlns:a16="http://schemas.microsoft.com/office/drawing/2014/main" id="{F2293BFD-2D49-4886-933E-3904B1972B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D3751FD-45D9-4CFF-89E1-FCBF99809634}"/>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312393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7FAF465-B3A2-48A5-972B-5D7144316A2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1F5A570-9DD7-4495-9440-7ADB39A948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AC92B5-D3E3-419C-975F-DB36FF003019}"/>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5" name="Нижний колонтитул 4">
            <a:extLst>
              <a:ext uri="{FF2B5EF4-FFF2-40B4-BE49-F238E27FC236}">
                <a16:creationId xmlns:a16="http://schemas.microsoft.com/office/drawing/2014/main" id="{66789A5E-468B-4840-A4ED-B2AA36F811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B70E6F-52D3-43BC-BF86-A5F4770799EA}"/>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23567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FB846B-B8AC-4A13-8F38-641BF1E58B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0F186A-7DAD-43E7-91E6-7461547A636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FE1693-F5EA-49E6-BAC2-1BB3A41D6A02}"/>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5" name="Нижний колонтитул 4">
            <a:extLst>
              <a:ext uri="{FF2B5EF4-FFF2-40B4-BE49-F238E27FC236}">
                <a16:creationId xmlns:a16="http://schemas.microsoft.com/office/drawing/2014/main" id="{FC679DA8-F640-4E0D-A164-1F08E2042D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93F547B-64B4-4C45-9BCF-969D75C2D3FC}"/>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305320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88714A-5A30-41B9-BBFF-9066536066B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4DF1C76-D1F2-458E-B22B-8811AAF11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8201722-A579-4C30-9504-2CA0141C73FA}"/>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5" name="Нижний колонтитул 4">
            <a:extLst>
              <a:ext uri="{FF2B5EF4-FFF2-40B4-BE49-F238E27FC236}">
                <a16:creationId xmlns:a16="http://schemas.microsoft.com/office/drawing/2014/main" id="{765DEDB1-023C-44A4-A119-D84CBC4825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A2724E-9BB0-4888-BCC7-796F6C06AFF8}"/>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18910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8E86E-DA5C-49E5-993E-4AC7D46C41E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84A32F8-256A-4EFD-9CB3-303A88FF1C3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026FC5E-B126-4CC7-867A-98B46FE1478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632EB03-CB12-4AD2-97A2-C131F8A31CDA}"/>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6" name="Нижний колонтитул 5">
            <a:extLst>
              <a:ext uri="{FF2B5EF4-FFF2-40B4-BE49-F238E27FC236}">
                <a16:creationId xmlns:a16="http://schemas.microsoft.com/office/drawing/2014/main" id="{C43A4E81-FFCF-41E9-B8BE-9F7E07000F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F3C5AC-CD16-4293-BB6B-407F31D14C8B}"/>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50085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C8B16-5002-4F7A-A08B-BED31357FF6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84B39C6-7F50-4BDD-A594-2A76E85DB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5353141-9B23-45F1-8293-30543E0EC58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5D65C4E-E56D-40CD-AF6B-F9EFC2438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37DDB4D-55C9-4581-83F0-5F8332AE1C9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A2802D7-7585-4E22-8731-380A2807B9AF}"/>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8" name="Нижний колонтитул 7">
            <a:extLst>
              <a:ext uri="{FF2B5EF4-FFF2-40B4-BE49-F238E27FC236}">
                <a16:creationId xmlns:a16="http://schemas.microsoft.com/office/drawing/2014/main" id="{41B131BD-6D7B-4F66-9164-334A067AB8D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14FA751-7A97-4D9B-9267-B3271669AC3E}"/>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420175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AB4E09-53BF-490C-99E8-BA168B63650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87B100E-01B2-4434-8ACE-4051E3640238}"/>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4" name="Нижний колонтитул 3">
            <a:extLst>
              <a:ext uri="{FF2B5EF4-FFF2-40B4-BE49-F238E27FC236}">
                <a16:creationId xmlns:a16="http://schemas.microsoft.com/office/drawing/2014/main" id="{2DEE53F5-BDEA-4FA3-B19B-6A41B23C22A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88BA325-881B-4C2C-B81D-C4DFBFE38D53}"/>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298836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C0BAE7B-1DAA-451F-A17B-E1E3C562B1A8}"/>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3" name="Нижний колонтитул 2">
            <a:extLst>
              <a:ext uri="{FF2B5EF4-FFF2-40B4-BE49-F238E27FC236}">
                <a16:creationId xmlns:a16="http://schemas.microsoft.com/office/drawing/2014/main" id="{DC3D8D09-969F-4C66-8B64-F3D81FCD05F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89A4AAD-ABFE-41DD-8D28-6894B2F6540B}"/>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365410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38DAD5-61B8-4FE1-A530-0A1792553B5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6EDD006-0D2E-44AD-93F6-4894EB6D5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34B66F3-DA86-4762-BC8C-E0E8E5E2F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226CD99-C03E-4B59-B287-FAE9B91DE0DD}"/>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6" name="Нижний колонтитул 5">
            <a:extLst>
              <a:ext uri="{FF2B5EF4-FFF2-40B4-BE49-F238E27FC236}">
                <a16:creationId xmlns:a16="http://schemas.microsoft.com/office/drawing/2014/main" id="{D0DFBA44-18C0-41F7-B715-3968036A02C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FE042C2-74D6-4ADF-986D-045446E3265D}"/>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117822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CCCF81-A5A4-466A-8BD3-93656D54256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89FFF55-F8EC-4518-A2C5-74F261B11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116B493-4C8C-4658-ADCC-6E6AFCA0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8766BBD-6C39-478A-9EBA-4C219D41B007}"/>
              </a:ext>
            </a:extLst>
          </p:cNvPr>
          <p:cNvSpPr>
            <a:spLocks noGrp="1"/>
          </p:cNvSpPr>
          <p:nvPr>
            <p:ph type="dt" sz="half" idx="10"/>
          </p:nvPr>
        </p:nvSpPr>
        <p:spPr/>
        <p:txBody>
          <a:bodyPr/>
          <a:lstStyle/>
          <a:p>
            <a:fld id="{1A92C7BE-4B11-45B9-BC14-B87F91E09FC3}" type="datetimeFigureOut">
              <a:rPr lang="ru-RU" smtClean="0"/>
              <a:t>04.04.2024</a:t>
            </a:fld>
            <a:endParaRPr lang="ru-RU"/>
          </a:p>
        </p:txBody>
      </p:sp>
      <p:sp>
        <p:nvSpPr>
          <p:cNvPr id="6" name="Нижний колонтитул 5">
            <a:extLst>
              <a:ext uri="{FF2B5EF4-FFF2-40B4-BE49-F238E27FC236}">
                <a16:creationId xmlns:a16="http://schemas.microsoft.com/office/drawing/2014/main" id="{6217C1CD-049D-41D9-B866-6E7A26BDDC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F76D07-6273-42B2-855F-5C7A620C2322}"/>
              </a:ext>
            </a:extLst>
          </p:cNvPr>
          <p:cNvSpPr>
            <a:spLocks noGrp="1"/>
          </p:cNvSpPr>
          <p:nvPr>
            <p:ph type="sldNum" sz="quarter" idx="12"/>
          </p:nvPr>
        </p:nvSpPr>
        <p:spPr/>
        <p:txBody>
          <a:bodyPr/>
          <a:lstStyle/>
          <a:p>
            <a:fld id="{C053D4BC-08BA-42FB-9099-736FF2414204}" type="slidenum">
              <a:rPr lang="ru-RU" smtClean="0"/>
              <a:t>‹#›</a:t>
            </a:fld>
            <a:endParaRPr lang="ru-RU"/>
          </a:p>
        </p:txBody>
      </p:sp>
    </p:spTree>
    <p:extLst>
      <p:ext uri="{BB962C8B-B14F-4D97-AF65-F5344CB8AC3E}">
        <p14:creationId xmlns:p14="http://schemas.microsoft.com/office/powerpoint/2010/main" val="333618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F1D570-76C8-427D-A8D3-E41D4E3E8C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69C5A38-2705-4E9A-B9A3-31B1C4723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4D7E99-073E-4FE0-B265-ACBF50A37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2C7BE-4B11-45B9-BC14-B87F91E09FC3}" type="datetimeFigureOut">
              <a:rPr lang="ru-RU" smtClean="0"/>
              <a:t>04.04.2024</a:t>
            </a:fld>
            <a:endParaRPr lang="ru-RU"/>
          </a:p>
        </p:txBody>
      </p:sp>
      <p:sp>
        <p:nvSpPr>
          <p:cNvPr id="5" name="Нижний колонтитул 4">
            <a:extLst>
              <a:ext uri="{FF2B5EF4-FFF2-40B4-BE49-F238E27FC236}">
                <a16:creationId xmlns:a16="http://schemas.microsoft.com/office/drawing/2014/main" id="{D7296362-34F0-442E-8E20-9EBBEA285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9C06026-2741-4E4C-9E95-C5943F9A0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3D4BC-08BA-42FB-9099-736FF2414204}" type="slidenum">
              <a:rPr lang="ru-RU" smtClean="0"/>
              <a:t>‹#›</a:t>
            </a:fld>
            <a:endParaRPr lang="ru-RU"/>
          </a:p>
        </p:txBody>
      </p:sp>
    </p:spTree>
    <p:extLst>
      <p:ext uri="{BB962C8B-B14F-4D97-AF65-F5344CB8AC3E}">
        <p14:creationId xmlns:p14="http://schemas.microsoft.com/office/powerpoint/2010/main" val="325262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gif"/><Relationship Id="rId2" Type="http://schemas.openxmlformats.org/officeDocument/2006/relationships/hyperlink" Target="http://space-weather.ru/index.php?page=Kp-index-24-hours-ru" TargetMode="External"/><Relationship Id="rId1" Type="http://schemas.openxmlformats.org/officeDocument/2006/relationships/slideLayout" Target="../slideLayouts/slideLayout2.xml"/><Relationship Id="rId6" Type="http://schemas.openxmlformats.org/officeDocument/2006/relationships/hyperlink" Target="http://space-weather.ru/index.php?page=XRay-flux-24-3-hours-ru" TargetMode="External"/><Relationship Id="rId5" Type="http://schemas.openxmlformats.org/officeDocument/2006/relationships/image" Target="../media/image14.jpeg"/><Relationship Id="rId4" Type="http://schemas.openxmlformats.org/officeDocument/2006/relationships/hyperlink" Target="http://space-weather.ru/index.php?page=Proton-flux-24-hours-r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pace-weather.ru/index.php?page=naukasting-poyavleniya-geoeffektivnyh-potokov-protonov-v-okp" TargetMode="External"/><Relationship Id="rId1" Type="http://schemas.openxmlformats.org/officeDocument/2006/relationships/slideLayout" Target="../slideLayouts/slideLayout2.xml"/><Relationship Id="rId6" Type="http://schemas.openxmlformats.org/officeDocument/2006/relationships/hyperlink" Target="http://space-weather.ru/index.php?page=raschet-sostoyaniya-ionosfery-po-modeli-simp" TargetMode="External"/><Relationship Id="rId5" Type="http://schemas.openxmlformats.org/officeDocument/2006/relationships/image" Target="../media/image17.png"/><Relationship Id="rId4" Type="http://schemas.openxmlformats.org/officeDocument/2006/relationships/hyperlink" Target="http://space-weather.ru/index.php?page=potoki-chastits-po-dannym-ka-elektro-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501629"/>
            <a:ext cx="9144000" cy="3624044"/>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4800" b="1" dirty="0">
                <a:solidFill>
                  <a:srgbClr val="C00000"/>
                </a:solidFill>
              </a:rPr>
            </a:br>
            <a:r>
              <a:rPr kumimoji="0" lang="ru-RU" sz="4800" b="1" i="0" u="none" strike="noStrike" kern="1200" cap="none" spc="0" normalizeH="0" baseline="0" noProof="0" dirty="0">
                <a:ln>
                  <a:noFill/>
                </a:ln>
                <a:solidFill>
                  <a:srgbClr val="C00000"/>
                </a:solidFill>
                <a:effectLst/>
                <a:uLnTx/>
                <a:uFillTx/>
                <a:latin typeface="Calibri" panose="020F0502020204030204"/>
                <a:ea typeface="+mn-ea"/>
                <a:cs typeface="+mn-cs"/>
              </a:rPr>
              <a:t>Космическая погода</a:t>
            </a:r>
            <a:br>
              <a:rPr kumimoji="0" lang="ru-RU" sz="2800" b="1" i="0" u="none" strike="noStrike" kern="1200" cap="none" spc="0" normalizeH="0" baseline="0" noProof="0" dirty="0">
                <a:ln>
                  <a:noFill/>
                </a:ln>
                <a:solidFill>
                  <a:srgbClr val="0070C0"/>
                </a:solidFill>
                <a:effectLst/>
                <a:uLnTx/>
                <a:uFillTx/>
                <a:latin typeface="Calibri" panose="020F0502020204030204"/>
                <a:ea typeface="+mn-ea"/>
                <a:cs typeface="+mn-cs"/>
              </a:rPr>
            </a:br>
            <a:br>
              <a:rPr lang="ru-RU" sz="4800" b="1" dirty="0">
                <a:solidFill>
                  <a:srgbClr val="C00000"/>
                </a:solidFill>
              </a:rPr>
            </a:br>
            <a:endParaRPr lang="ru-RU" sz="48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392571" y="1658146"/>
            <a:ext cx="9320169" cy="4900000"/>
          </a:xfrm>
        </p:spPr>
        <p:txBody>
          <a:bodyPr>
            <a:noAutofit/>
          </a:bodyPr>
          <a:lstStyle/>
          <a:p>
            <a:pPr marL="0" indent="0" algn="just">
              <a:buNone/>
            </a:pPr>
            <a:r>
              <a:rPr lang="ru-RU" dirty="0"/>
              <a:t>Основные практически важные источники космической радиации — это галактические космические лучи (энергетический спектр до 10</a:t>
            </a:r>
            <a:r>
              <a:rPr lang="ru-RU" baseline="30000" dirty="0"/>
              <a:t>19</a:t>
            </a:r>
            <a:r>
              <a:rPr lang="ru-RU" dirty="0"/>
              <a:t> эВ/нуклон), солнечные космические лучи (в диапазоне энергий до 1000 МэВ), электроны (до 10 МэВ) и ионы (до 400 МэВ) радиационных поясов Земли, а также солнечные кванты рентгеновского и гамма излучений. Наиболее радиационно-опасными являются частицы с энергиями более 30-50 МэВ. </a:t>
            </a:r>
          </a:p>
        </p:txBody>
      </p:sp>
      <p:sp>
        <p:nvSpPr>
          <p:cNvPr id="3" name="Заголовок 2"/>
          <p:cNvSpPr>
            <a:spLocks noGrp="1"/>
          </p:cNvSpPr>
          <p:nvPr>
            <p:ph type="title"/>
          </p:nvPr>
        </p:nvSpPr>
        <p:spPr>
          <a:xfrm>
            <a:off x="1919536" y="116632"/>
            <a:ext cx="8229600" cy="1143000"/>
          </a:xfrm>
        </p:spPr>
        <p:txBody>
          <a:bodyPr/>
          <a:lstStyle/>
          <a:p>
            <a:pPr algn="ctr"/>
            <a:r>
              <a:rPr lang="ru-RU" b="1" dirty="0">
                <a:solidFill>
                  <a:srgbClr val="FF0000"/>
                </a:solidFill>
              </a:rPr>
              <a:t>Космическая радиация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367E1-A7AB-42B5-A558-41AE0EDD4089}"/>
              </a:ext>
            </a:extLst>
          </p:cNvPr>
          <p:cNvSpPr>
            <a:spLocks noGrp="1"/>
          </p:cNvSpPr>
          <p:nvPr>
            <p:ph type="title"/>
          </p:nvPr>
        </p:nvSpPr>
        <p:spPr/>
        <p:txBody>
          <a:bodyPr/>
          <a:lstStyle/>
          <a:p>
            <a:pPr algn="ctr"/>
            <a:r>
              <a:rPr lang="ru-RU" b="1" dirty="0">
                <a:solidFill>
                  <a:srgbClr val="FF0000"/>
                </a:solidFill>
              </a:rPr>
              <a:t>Космическая радиация</a:t>
            </a:r>
            <a:endParaRPr lang="ru-RU" dirty="0"/>
          </a:p>
        </p:txBody>
      </p:sp>
      <p:sp>
        <p:nvSpPr>
          <p:cNvPr id="3" name="Объект 2">
            <a:extLst>
              <a:ext uri="{FF2B5EF4-FFF2-40B4-BE49-F238E27FC236}">
                <a16:creationId xmlns:a16="http://schemas.microsoft.com/office/drawing/2014/main" id="{0A252C6E-67C1-491C-A43E-C73F56338AED}"/>
              </a:ext>
            </a:extLst>
          </p:cNvPr>
          <p:cNvSpPr>
            <a:spLocks noGrp="1"/>
          </p:cNvSpPr>
          <p:nvPr>
            <p:ph idx="1"/>
          </p:nvPr>
        </p:nvSpPr>
        <p:spPr/>
        <p:txBody>
          <a:bodyPr/>
          <a:lstStyle/>
          <a:p>
            <a:pPr marL="0" indent="0" algn="just">
              <a:buNone/>
            </a:pPr>
            <a:r>
              <a:rPr lang="ru-RU" dirty="0"/>
              <a:t>Для большинства типов космической радиации основным механизмом передачи энергии веществу являются ионизационные потери, то есть вырывание электрона с внешней оболочки атома за счёт передачи ему части энергии налетающей частицы или генерация электронно-дырочных пар в веществе. Кроме этого для частиц с энергией, превышающей несколько 100 МэВ/нуклон, возможны ядерные реакции, порождающие значительное вторичное излучение (нейтроны, мезоны, гамма-кванты и фрагменты ядер), которое также следует учитывать при анализе радиационной обстановки.</a:t>
            </a:r>
          </a:p>
        </p:txBody>
      </p:sp>
    </p:spTree>
    <p:extLst>
      <p:ext uri="{BB962C8B-B14F-4D97-AF65-F5344CB8AC3E}">
        <p14:creationId xmlns:p14="http://schemas.microsoft.com/office/powerpoint/2010/main" val="60249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81200" y="1"/>
            <a:ext cx="8229600" cy="765175"/>
          </a:xfrm>
        </p:spPr>
        <p:txBody>
          <a:bodyPr/>
          <a:lstStyle/>
          <a:p>
            <a:r>
              <a:rPr lang="en-US" sz="4000" b="1">
                <a:solidFill>
                  <a:srgbClr val="FF0000"/>
                </a:solidFill>
              </a:rPr>
              <a:t>Three first GLEs and GLE70</a:t>
            </a:r>
            <a:endParaRPr lang="ru-RU" sz="4000" b="1">
              <a:solidFill>
                <a:srgbClr val="FF0000"/>
              </a:solidFill>
            </a:endParaRPr>
          </a:p>
        </p:txBody>
      </p:sp>
      <p:pic>
        <p:nvPicPr>
          <p:cNvPr id="72707" name="Picture 3" descr="First_3GLEs_Russian"/>
          <p:cNvPicPr>
            <a:picLocks noGrp="1" noChangeAspect="1" noChangeArrowheads="1"/>
          </p:cNvPicPr>
          <p:nvPr>
            <p:ph type="body" idx="1"/>
          </p:nvPr>
        </p:nvPicPr>
        <p:blipFill>
          <a:blip r:embed="rId2" cstate="print"/>
          <a:srcRect/>
          <a:stretch>
            <a:fillRect/>
          </a:stretch>
        </p:blipFill>
        <p:spPr>
          <a:xfrm>
            <a:off x="1703388" y="765176"/>
            <a:ext cx="3606800" cy="5205413"/>
          </a:xfrm>
          <a:noFill/>
          <a:ln/>
        </p:spPr>
      </p:pic>
      <p:pic>
        <p:nvPicPr>
          <p:cNvPr id="72708" name="Picture 4"/>
          <p:cNvPicPr>
            <a:picLocks noChangeAspect="1" noChangeArrowheads="1"/>
          </p:cNvPicPr>
          <p:nvPr/>
        </p:nvPicPr>
        <p:blipFill>
          <a:blip r:embed="rId3" cstate="print"/>
          <a:srcRect/>
          <a:stretch>
            <a:fillRect/>
          </a:stretch>
        </p:blipFill>
        <p:spPr bwMode="auto">
          <a:xfrm>
            <a:off x="5519739" y="908051"/>
            <a:ext cx="4937125" cy="4035425"/>
          </a:xfrm>
          <a:prstGeom prst="rect">
            <a:avLst/>
          </a:prstGeom>
          <a:noFill/>
          <a:ln w="9525">
            <a:noFill/>
            <a:miter lim="800000"/>
            <a:headEnd/>
            <a:tailEnd/>
          </a:ln>
        </p:spPr>
      </p:pic>
      <p:sp>
        <p:nvSpPr>
          <p:cNvPr id="72709" name="Rectangle 5"/>
          <p:cNvSpPr>
            <a:spLocks noChangeArrowheads="1"/>
          </p:cNvSpPr>
          <p:nvPr/>
        </p:nvSpPr>
        <p:spPr bwMode="auto">
          <a:xfrm rot="10800000" flipV="1">
            <a:off x="5446714" y="5078414"/>
            <a:ext cx="5043487" cy="1311275"/>
          </a:xfrm>
          <a:prstGeom prst="rect">
            <a:avLst/>
          </a:prstGeom>
          <a:noFill/>
          <a:ln w="9525">
            <a:noFill/>
            <a:miter lim="800000"/>
            <a:headEnd/>
            <a:tailEnd/>
          </a:ln>
          <a:effectLst/>
        </p:spPr>
        <p:txBody>
          <a:bodyPr>
            <a:spAutoFit/>
          </a:bodyPr>
          <a:lstStyle/>
          <a:p>
            <a:r>
              <a:rPr lang="ru-RU" sz="2000" b="1">
                <a:solidFill>
                  <a:srgbClr val="6600FF"/>
                </a:solidFill>
              </a:rPr>
              <a:t>Открытие СКЛ (</a:t>
            </a:r>
            <a:r>
              <a:rPr lang="en-US" sz="2000" b="1">
                <a:solidFill>
                  <a:srgbClr val="FF0000"/>
                </a:solidFill>
              </a:rPr>
              <a:t>GLE01</a:t>
            </a:r>
            <a:r>
              <a:rPr lang="ru-RU" sz="2000" b="1">
                <a:solidFill>
                  <a:srgbClr val="FF0000"/>
                </a:solidFill>
              </a:rPr>
              <a:t>,</a:t>
            </a:r>
            <a:r>
              <a:rPr lang="en-US" sz="2000" b="1">
                <a:solidFill>
                  <a:srgbClr val="FF0000"/>
                </a:solidFill>
              </a:rPr>
              <a:t> GLE02</a:t>
            </a:r>
            <a:r>
              <a:rPr lang="ru-RU" sz="2000" b="1">
                <a:solidFill>
                  <a:srgbClr val="FF0000"/>
                </a:solidFill>
              </a:rPr>
              <a:t>,</a:t>
            </a:r>
            <a:r>
              <a:rPr lang="en-US"/>
              <a:t> </a:t>
            </a:r>
            <a:r>
              <a:rPr lang="en-US" sz="2000" b="1">
                <a:solidFill>
                  <a:srgbClr val="FF0000"/>
                </a:solidFill>
              </a:rPr>
              <a:t>GLE03</a:t>
            </a:r>
            <a:r>
              <a:rPr lang="ru-RU" sz="2000" b="1">
                <a:solidFill>
                  <a:srgbClr val="FF0000"/>
                </a:solidFill>
              </a:rPr>
              <a:t>,</a:t>
            </a:r>
            <a:r>
              <a:rPr lang="en-US"/>
              <a:t> </a:t>
            </a:r>
            <a:r>
              <a:rPr lang="ru-RU" sz="2000" b="1">
                <a:solidFill>
                  <a:srgbClr val="6600FF"/>
                </a:solidFill>
              </a:rPr>
              <a:t>1942,</a:t>
            </a:r>
            <a:r>
              <a:rPr lang="en-US" sz="2000" b="1">
                <a:solidFill>
                  <a:srgbClr val="6600FF"/>
                </a:solidFill>
              </a:rPr>
              <a:t> 1946</a:t>
            </a:r>
            <a:r>
              <a:rPr lang="ru-RU" sz="2000" b="1">
                <a:solidFill>
                  <a:srgbClr val="6600FF"/>
                </a:solidFill>
              </a:rPr>
              <a:t>; ионизационная камера  </a:t>
            </a:r>
            <a:r>
              <a:rPr lang="en-US" sz="2000" b="1">
                <a:solidFill>
                  <a:srgbClr val="6600FF"/>
                </a:solidFill>
              </a:rPr>
              <a:t>A. </a:t>
            </a:r>
            <a:r>
              <a:rPr lang="ru-RU" sz="2000" b="1">
                <a:solidFill>
                  <a:srgbClr val="6600FF"/>
                </a:solidFill>
              </a:rPr>
              <a:t>Комптона) и </a:t>
            </a:r>
            <a:r>
              <a:rPr lang="en-US" sz="2000" b="1"/>
              <a:t>GLE70</a:t>
            </a:r>
            <a:r>
              <a:rPr lang="ru-RU" sz="2000" b="1"/>
              <a:t>,</a:t>
            </a:r>
            <a:r>
              <a:rPr lang="ru-RU" sz="2000" b="1">
                <a:solidFill>
                  <a:srgbClr val="FF0000"/>
                </a:solidFill>
              </a:rPr>
              <a:t> </a:t>
            </a:r>
            <a:r>
              <a:rPr lang="en-US" sz="2000" b="1"/>
              <a:t>13 December</a:t>
            </a:r>
            <a:r>
              <a:rPr lang="en-US" sz="2000" b="1">
                <a:solidFill>
                  <a:srgbClr val="FF0000"/>
                </a:solidFill>
              </a:rPr>
              <a:t> </a:t>
            </a:r>
            <a:r>
              <a:rPr lang="ru-RU" sz="2000" b="1"/>
              <a:t>2006, НМ + детектор </a:t>
            </a:r>
            <a:r>
              <a:rPr lang="en-US" sz="2000" b="1"/>
              <a:t>IceTop, Antarctica</a:t>
            </a:r>
            <a:r>
              <a:rPr lang="en-US" b="1"/>
              <a:t>.</a:t>
            </a:r>
            <a:r>
              <a:rPr lang="ru-RU"/>
              <a:t> </a:t>
            </a:r>
          </a:p>
        </p:txBody>
      </p:sp>
      <p:sp>
        <p:nvSpPr>
          <p:cNvPr id="72710" name="Rectangle 6"/>
          <p:cNvSpPr>
            <a:spLocks noChangeArrowheads="1"/>
          </p:cNvSpPr>
          <p:nvPr/>
        </p:nvSpPr>
        <p:spPr bwMode="auto">
          <a:xfrm>
            <a:off x="1703388" y="6021388"/>
            <a:ext cx="3744912" cy="641350"/>
          </a:xfrm>
          <a:prstGeom prst="rect">
            <a:avLst/>
          </a:prstGeom>
          <a:noFill/>
          <a:ln w="9525">
            <a:noFill/>
            <a:miter lim="800000"/>
            <a:headEnd/>
            <a:tailEnd/>
          </a:ln>
          <a:effectLst/>
        </p:spPr>
        <p:txBody>
          <a:bodyPr>
            <a:spAutoFit/>
          </a:bodyPr>
          <a:lstStyle/>
          <a:p>
            <a:r>
              <a:rPr lang="en-US" b="1"/>
              <a:t>Lange &amp; Forbush, 1942; Forbush, 1946</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92313" y="260350"/>
            <a:ext cx="8229600" cy="1143000"/>
          </a:xfrm>
        </p:spPr>
        <p:txBody>
          <a:bodyPr>
            <a:normAutofit/>
          </a:bodyPr>
          <a:lstStyle/>
          <a:p>
            <a:r>
              <a:rPr lang="en-US" sz="3600" b="1" dirty="0">
                <a:solidFill>
                  <a:srgbClr val="FF0000"/>
                </a:solidFill>
              </a:rPr>
              <a:t>Modern world network of CR stations</a:t>
            </a:r>
            <a:endParaRPr lang="ru-RU" sz="3600" b="1" dirty="0">
              <a:solidFill>
                <a:srgbClr val="FF0000"/>
              </a:solidFill>
            </a:endParaRPr>
          </a:p>
        </p:txBody>
      </p:sp>
      <p:pic>
        <p:nvPicPr>
          <p:cNvPr id="81924" name="Picture 4"/>
          <p:cNvPicPr>
            <a:picLocks noGrp="1" noChangeAspect="1" noChangeArrowheads="1"/>
          </p:cNvPicPr>
          <p:nvPr>
            <p:ph type="body" idx="1"/>
          </p:nvPr>
        </p:nvPicPr>
        <p:blipFill>
          <a:blip r:embed="rId2" cstate="print"/>
          <a:srcRect/>
          <a:stretch>
            <a:fillRect/>
          </a:stretch>
        </p:blipFill>
        <p:spPr>
          <a:xfrm>
            <a:off x="2424114" y="1196975"/>
            <a:ext cx="6924675" cy="5278438"/>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004969" y="1481138"/>
            <a:ext cx="7850609" cy="5044206"/>
          </a:xfrm>
          <a:prstGeom prst="rect">
            <a:avLst/>
          </a:prstGeom>
        </p:spPr>
      </p:pic>
      <p:sp>
        <p:nvSpPr>
          <p:cNvPr id="3" name="Заголовок 2"/>
          <p:cNvSpPr>
            <a:spLocks noGrp="1"/>
          </p:cNvSpPr>
          <p:nvPr>
            <p:ph type="title"/>
          </p:nvPr>
        </p:nvSpPr>
        <p:spPr/>
        <p:txBody>
          <a:bodyPr/>
          <a:lstStyle/>
          <a:p>
            <a:pPr algn="ctr"/>
            <a:r>
              <a:rPr lang="ru-RU" b="1" dirty="0">
                <a:solidFill>
                  <a:srgbClr val="FF0000"/>
                </a:solidFill>
              </a:rPr>
              <a:t>Энергетические спектры</a:t>
            </a:r>
          </a:p>
        </p:txBody>
      </p:sp>
    </p:spTree>
    <p:extLst>
      <p:ext uri="{BB962C8B-B14F-4D97-AF65-F5344CB8AC3E}">
        <p14:creationId xmlns:p14="http://schemas.microsoft.com/office/powerpoint/2010/main" val="259352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ru-RU" sz="4000" b="1" dirty="0">
                <a:solidFill>
                  <a:srgbClr val="FF0000"/>
                </a:solidFill>
              </a:rPr>
              <a:t>Вовлечённость солнечных космических лучей в другие области космофизики</a:t>
            </a:r>
          </a:p>
        </p:txBody>
      </p:sp>
      <p:sp>
        <p:nvSpPr>
          <p:cNvPr id="103427" name="Rectangle 3"/>
          <p:cNvSpPr>
            <a:spLocks noGrp="1" noChangeArrowheads="1"/>
          </p:cNvSpPr>
          <p:nvPr>
            <p:ph type="body" idx="1"/>
          </p:nvPr>
        </p:nvSpPr>
        <p:spPr>
          <a:xfrm>
            <a:off x="838199" y="1825624"/>
            <a:ext cx="10856053" cy="4591953"/>
          </a:xfrm>
        </p:spPr>
        <p:txBody>
          <a:bodyPr>
            <a:noAutofit/>
          </a:bodyPr>
          <a:lstStyle/>
          <a:p>
            <a:pPr>
              <a:lnSpc>
                <a:spcPct val="80000"/>
              </a:lnSpc>
            </a:pPr>
            <a:r>
              <a:rPr lang="ru-RU" sz="3200" b="1" dirty="0"/>
              <a:t>Взаимное проникновение физических представлений из области СКЛ в смежные области «большой астрофизики», физики Солнца, геофизики, прикладной космонавтики и других областей науки.</a:t>
            </a:r>
          </a:p>
          <a:p>
            <a:pPr>
              <a:lnSpc>
                <a:spcPct val="80000"/>
              </a:lnSpc>
            </a:pPr>
            <a:r>
              <a:rPr lang="ru-RU" sz="3200" b="1" dirty="0">
                <a:solidFill>
                  <a:srgbClr val="993366"/>
                </a:solidFill>
              </a:rPr>
              <a:t>Пример – теория ускорения частиц в космосе.</a:t>
            </a:r>
            <a:r>
              <a:rPr lang="ru-RU" sz="3200" b="1" dirty="0"/>
              <a:t> </a:t>
            </a:r>
          </a:p>
          <a:p>
            <a:pPr>
              <a:lnSpc>
                <a:spcPct val="80000"/>
              </a:lnSpc>
            </a:pPr>
            <a:r>
              <a:rPr lang="ru-RU" sz="3200" b="1" dirty="0"/>
              <a:t>СКЛ важны для радиационной безопасности, формирования космической погоды и атмосферных процессов. </a:t>
            </a:r>
            <a:endParaRPr lang="en-US" sz="3200" b="1" dirty="0"/>
          </a:p>
          <a:p>
            <a:pPr>
              <a:lnSpc>
                <a:spcPct val="80000"/>
              </a:lnSpc>
            </a:pPr>
            <a:r>
              <a:rPr lang="ru-RU" sz="3200" b="1" dirty="0"/>
              <a:t>Этот прикладной интерес делает необходимым продолжать и совершенствовать наблюдения СКЛ даже на фоне современного спада солнечной активности.</a:t>
            </a:r>
            <a:r>
              <a:rPr lang="ru-RU" sz="32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568741" y="1259632"/>
            <a:ext cx="9152389" cy="5845232"/>
          </a:xfrm>
        </p:spPr>
        <p:txBody>
          <a:bodyPr>
            <a:noAutofit/>
          </a:bodyPr>
          <a:lstStyle/>
          <a:p>
            <a:pPr marL="0" indent="0" algn="just">
              <a:buNone/>
            </a:pPr>
            <a:r>
              <a:rPr lang="ru-RU" sz="3200" dirty="0"/>
              <a:t>Изменения орбит спутников происходит в результате нагрева верхней атмосферы, увеличения её размеров, возрастания концентрации и силы трения на отдельных участках траектории спутника. Это приводит к торможению спутника, изменению его орбиты и даже возможному падению. С этим эффектом связывается падение американского космического аппарата </a:t>
            </a:r>
            <a:r>
              <a:rPr lang="ru-RU" sz="3200" dirty="0" err="1"/>
              <a:t>Скайлэб</a:t>
            </a:r>
            <a:r>
              <a:rPr lang="ru-RU" sz="3200" dirty="0"/>
              <a:t> (</a:t>
            </a:r>
            <a:r>
              <a:rPr lang="ru-RU" sz="3200" dirty="0" err="1"/>
              <a:t>Skylab</a:t>
            </a:r>
            <a:r>
              <a:rPr lang="ru-RU" sz="3200" dirty="0"/>
              <a:t>) в 1979 г.</a:t>
            </a:r>
          </a:p>
        </p:txBody>
      </p:sp>
      <p:sp>
        <p:nvSpPr>
          <p:cNvPr id="3" name="Заголовок 2"/>
          <p:cNvSpPr>
            <a:spLocks noGrp="1"/>
          </p:cNvSpPr>
          <p:nvPr>
            <p:ph type="title"/>
          </p:nvPr>
        </p:nvSpPr>
        <p:spPr>
          <a:xfrm>
            <a:off x="1107347" y="116632"/>
            <a:ext cx="9823508" cy="1143000"/>
          </a:xfrm>
        </p:spPr>
        <p:txBody>
          <a:bodyPr>
            <a:noAutofit/>
          </a:bodyPr>
          <a:lstStyle/>
          <a:p>
            <a:pPr algn="ctr"/>
            <a:r>
              <a:rPr lang="ru-RU" b="1" dirty="0">
                <a:solidFill>
                  <a:srgbClr val="FF0000"/>
                </a:solidFill>
              </a:rPr>
              <a:t>Влияние на распространение радиоволн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89234" y="1157681"/>
            <a:ext cx="10846964" cy="4809743"/>
          </a:xfrm>
        </p:spPr>
        <p:txBody>
          <a:bodyPr>
            <a:noAutofit/>
          </a:bodyPr>
          <a:lstStyle/>
          <a:p>
            <a:pPr marL="0" indent="0">
              <a:buNone/>
            </a:pPr>
            <a:r>
              <a:rPr lang="ru-RU" dirty="0">
                <a:solidFill>
                  <a:srgbClr val="FF0000"/>
                </a:solidFill>
              </a:rPr>
              <a:t>Магнитосферные и ионосферные электрические токи </a:t>
            </a:r>
            <a:r>
              <a:rPr lang="ru-RU" dirty="0"/>
              <a:t>создают на поверхности Земли вариации геомагнитного и геоэлектрического поля, вызывающие так называемые </a:t>
            </a:r>
            <a:r>
              <a:rPr lang="ru-RU" dirty="0" err="1"/>
              <a:t>геоиндуцированные</a:t>
            </a:r>
            <a:r>
              <a:rPr lang="ru-RU" dirty="0"/>
              <a:t> (паразитные) токи (ГИТ) в длинных (многокилометровых) проводящих системах. Если в </a:t>
            </a:r>
            <a:r>
              <a:rPr lang="ru-RU" dirty="0" err="1"/>
              <a:t>магнитоспокойное</a:t>
            </a:r>
            <a:r>
              <a:rPr lang="ru-RU" dirty="0"/>
              <a:t> время эти вариации незначительны, то в магнитоактивные периоды ГИТ могут достигать десятки и даже сотни ампер, влияя на работу систем энергоснабжения, а также целого ряда других наземных технических систем, в которых длинные проводящие линии являются необходимым компонентом (трубопроводы, линии связи, железные дороги). Наиболее известной в этом смысле стала авария, вызванная магнитной бурей 13 марта 1989 г., в ходе которой 6 миллионов человек и большая часть промышленности канадской провинции Квебек на 9 часов остались без электричества. </a:t>
            </a:r>
          </a:p>
        </p:txBody>
      </p:sp>
      <p:sp>
        <p:nvSpPr>
          <p:cNvPr id="3" name="Заголовок 2"/>
          <p:cNvSpPr>
            <a:spLocks noGrp="1"/>
          </p:cNvSpPr>
          <p:nvPr>
            <p:ph type="title"/>
          </p:nvPr>
        </p:nvSpPr>
        <p:spPr>
          <a:xfrm>
            <a:off x="1919536" y="116632"/>
            <a:ext cx="8229600" cy="1143000"/>
          </a:xfrm>
        </p:spPr>
        <p:txBody>
          <a:bodyPr>
            <a:normAutofit/>
          </a:bodyPr>
          <a:lstStyle/>
          <a:p>
            <a:pPr algn="ctr"/>
            <a:r>
              <a:rPr lang="ru-RU" b="1" dirty="0" err="1">
                <a:solidFill>
                  <a:srgbClr val="FF0000"/>
                </a:solidFill>
              </a:rPr>
              <a:t>Геоиндуцированные</a:t>
            </a:r>
            <a:r>
              <a:rPr lang="ru-RU" b="1" dirty="0">
                <a:solidFill>
                  <a:srgbClr val="FF0000"/>
                </a:solidFill>
              </a:rPr>
              <a:t> токи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95618" y="931178"/>
            <a:ext cx="10888910" cy="5237582"/>
          </a:xfrm>
        </p:spPr>
        <p:txBody>
          <a:bodyPr>
            <a:noAutofit/>
          </a:bodyPr>
          <a:lstStyle/>
          <a:p>
            <a:pPr marL="0" indent="0" algn="just">
              <a:buNone/>
            </a:pPr>
            <a:r>
              <a:rPr lang="ru-RU" dirty="0"/>
              <a:t>Погодные условия, связанные как с космической, так и с земной погодой, представляют собой многофакторное воздействие на биологические объекты и организм человека, при этом реакция организма зависит от его </a:t>
            </a:r>
            <a:r>
              <a:rPr lang="ru-RU" dirty="0" err="1"/>
              <a:t>магнито</a:t>
            </a:r>
            <a:r>
              <a:rPr lang="ru-RU" dirty="0"/>
              <a:t>- и </a:t>
            </a:r>
            <a:r>
              <a:rPr lang="ru-RU" dirty="0" err="1"/>
              <a:t>метеочувствительности</a:t>
            </a:r>
            <a:r>
              <a:rPr lang="ru-RU" dirty="0"/>
              <a:t>, которые имеют различные индивидуальные пороги на протяжении жизни. При крайне низкой энергии воздействия факторов космической погоды по сравнению с факторами земной погоды (температура, давление и т. д.) гелиогеофизические факторы воздействуют на организмы опосредовано: </a:t>
            </a:r>
            <a:r>
              <a:rPr lang="ru-RU" dirty="0" err="1"/>
              <a:t>гелиогеомагнитные</a:t>
            </a:r>
            <a:r>
              <a:rPr lang="ru-RU" dirty="0"/>
              <a:t> ритмы завели «биологические часы», так же как освещенность и температура сформировали циркадианный (суточный) эндогенный ритм, а </a:t>
            </a:r>
            <a:r>
              <a:rPr lang="ru-RU" dirty="0" err="1"/>
              <a:t>гелиогеомагнитные</a:t>
            </a:r>
            <a:r>
              <a:rPr lang="ru-RU" dirty="0"/>
              <a:t> возмущения вносят «сбои» </a:t>
            </a:r>
            <a:r>
              <a:rPr lang="ru-RU" dirty="0" err="1"/>
              <a:t>гелиогеомагнитных</a:t>
            </a:r>
            <a:r>
              <a:rPr lang="ru-RU" dirty="0"/>
              <a:t> ритмов и должны вызывать реакцию адаптивного стресса у биологических объектов, в особенности, в состоянии их неустойчивости или болезни. </a:t>
            </a:r>
          </a:p>
        </p:txBody>
      </p:sp>
      <p:sp>
        <p:nvSpPr>
          <p:cNvPr id="3" name="Заголовок 2"/>
          <p:cNvSpPr>
            <a:spLocks noGrp="1"/>
          </p:cNvSpPr>
          <p:nvPr>
            <p:ph type="title"/>
          </p:nvPr>
        </p:nvSpPr>
        <p:spPr>
          <a:xfrm>
            <a:off x="1023457" y="234892"/>
            <a:ext cx="9420837" cy="696286"/>
          </a:xfrm>
        </p:spPr>
        <p:txBody>
          <a:bodyPr>
            <a:noAutofit/>
          </a:bodyPr>
          <a:lstStyle/>
          <a:p>
            <a:pPr algn="ctr"/>
            <a:r>
              <a:rPr lang="ru-RU" b="1" dirty="0">
                <a:solidFill>
                  <a:srgbClr val="FF0000"/>
                </a:solidFill>
              </a:rPr>
              <a:t>Влияние на биологические объекты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DC6BE6-E5B0-4905-AE25-DA6CAAE22EDD}"/>
              </a:ext>
            </a:extLst>
          </p:cNvPr>
          <p:cNvSpPr>
            <a:spLocks noGrp="1"/>
          </p:cNvSpPr>
          <p:nvPr>
            <p:ph type="title"/>
          </p:nvPr>
        </p:nvSpPr>
        <p:spPr/>
        <p:txBody>
          <a:bodyPr/>
          <a:lstStyle/>
          <a:p>
            <a:pPr algn="ctr"/>
            <a:r>
              <a:rPr lang="ru-RU" b="1" dirty="0">
                <a:solidFill>
                  <a:srgbClr val="FF0000"/>
                </a:solidFill>
              </a:rPr>
              <a:t>Влияние на биологические объекты</a:t>
            </a:r>
            <a:endParaRPr lang="ru-RU" dirty="0"/>
          </a:p>
        </p:txBody>
      </p:sp>
      <p:sp>
        <p:nvSpPr>
          <p:cNvPr id="3" name="Объект 2">
            <a:extLst>
              <a:ext uri="{FF2B5EF4-FFF2-40B4-BE49-F238E27FC236}">
                <a16:creationId xmlns:a16="http://schemas.microsoft.com/office/drawing/2014/main" id="{3A55D742-ACD3-4896-9435-C0B098D7D1ED}"/>
              </a:ext>
            </a:extLst>
          </p:cNvPr>
          <p:cNvSpPr>
            <a:spLocks noGrp="1"/>
          </p:cNvSpPr>
          <p:nvPr>
            <p:ph idx="1"/>
          </p:nvPr>
        </p:nvSpPr>
        <p:spPr/>
        <p:txBody>
          <a:bodyPr/>
          <a:lstStyle/>
          <a:p>
            <a:pPr marL="0" indent="0" algn="just">
              <a:buNone/>
            </a:pPr>
            <a:r>
              <a:rPr lang="ru-RU" dirty="0"/>
              <a:t>Характерными мишенями геомагнитных и </a:t>
            </a:r>
            <a:r>
              <a:rPr lang="ru-RU" dirty="0" err="1"/>
              <a:t>метеовоздействий</a:t>
            </a:r>
            <a:r>
              <a:rPr lang="ru-RU" dirty="0"/>
              <a:t> являются кровеносная система, сердечно-сосудистая система, вегетативная нервная система, легкие, а основные группы риска: I — больные с патологией сердечно-сосудистой системы, в особенности перенёсшие инфаркт миокарда; II — здоровые люди с функциональным перенапряжением адаптационной системы (космонавты, летчики трансконтинентальных перелетов, операторы и диспетчеры энергетических станций, аэропортов и т. д.); III — дети в период бурного развития с несформировавшейся адаптационной системой.</a:t>
            </a:r>
          </a:p>
        </p:txBody>
      </p:sp>
    </p:spTree>
    <p:extLst>
      <p:ext uri="{BB962C8B-B14F-4D97-AF65-F5344CB8AC3E}">
        <p14:creationId xmlns:p14="http://schemas.microsoft.com/office/powerpoint/2010/main" val="332421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9F41B-4EE3-4447-87E3-B0A4214B0A44}"/>
              </a:ext>
            </a:extLst>
          </p:cNvPr>
          <p:cNvSpPr>
            <a:spLocks noGrp="1"/>
          </p:cNvSpPr>
          <p:nvPr>
            <p:ph type="title"/>
          </p:nvPr>
        </p:nvSpPr>
        <p:spPr/>
        <p:txBody>
          <a:bodyPr/>
          <a:lstStyle/>
          <a:p>
            <a:pPr algn="ctr"/>
            <a:r>
              <a:rPr lang="ru-RU" b="1" dirty="0">
                <a:solidFill>
                  <a:srgbClr val="FF0000"/>
                </a:solidFill>
              </a:rPr>
              <a:t>Космическая погода - что это такое?</a:t>
            </a:r>
            <a:br>
              <a:rPr lang="ru-RU" dirty="0"/>
            </a:br>
            <a:endParaRPr lang="ru-RU" dirty="0"/>
          </a:p>
        </p:txBody>
      </p:sp>
      <p:sp>
        <p:nvSpPr>
          <p:cNvPr id="3" name="Объект 2">
            <a:extLst>
              <a:ext uri="{FF2B5EF4-FFF2-40B4-BE49-F238E27FC236}">
                <a16:creationId xmlns:a16="http://schemas.microsoft.com/office/drawing/2014/main" id="{9CF4A475-E487-4069-BBEF-1C88E4A69804}"/>
              </a:ext>
            </a:extLst>
          </p:cNvPr>
          <p:cNvSpPr>
            <a:spLocks noGrp="1"/>
          </p:cNvSpPr>
          <p:nvPr>
            <p:ph idx="1"/>
          </p:nvPr>
        </p:nvSpPr>
        <p:spPr/>
        <p:txBody>
          <a:bodyPr/>
          <a:lstStyle/>
          <a:p>
            <a:r>
              <a:rPr lang="ru-RU" dirty="0"/>
              <a:t>Почему возникла необходимость в мониторинге «космической погоды»? Почему этому стали уделять столь большое внимание?</a:t>
            </a:r>
          </a:p>
          <a:p>
            <a:r>
              <a:rPr lang="ru-RU" dirty="0"/>
              <a:t>На что, прежде всего, воздействуют возмущения космической погоды? Что страдает больше всего?</a:t>
            </a:r>
          </a:p>
          <a:p>
            <a:r>
              <a:rPr lang="ru-RU" dirty="0"/>
              <a:t>Как космическая погода связана с привычной метеорологией?</a:t>
            </a:r>
          </a:p>
          <a:p>
            <a:r>
              <a:rPr lang="ru-RU" dirty="0"/>
              <a:t>Почему необходима международная кооперация?</a:t>
            </a:r>
          </a:p>
          <a:p>
            <a:pPr marL="0" indent="0">
              <a:buNone/>
            </a:pPr>
            <a:endParaRPr lang="ru-RU" dirty="0"/>
          </a:p>
        </p:txBody>
      </p:sp>
    </p:spTree>
    <p:extLst>
      <p:ext uri="{BB962C8B-B14F-4D97-AF65-F5344CB8AC3E}">
        <p14:creationId xmlns:p14="http://schemas.microsoft.com/office/powerpoint/2010/main" val="274453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ow_damage_s"/>
          <p:cNvPicPr>
            <a:picLocks noChangeAspect="1" noChangeArrowheads="1"/>
          </p:cNvPicPr>
          <p:nvPr/>
        </p:nvPicPr>
        <p:blipFill>
          <a:blip r:embed="rId2" cstate="print"/>
          <a:srcRect/>
          <a:stretch>
            <a:fillRect/>
          </a:stretch>
        </p:blipFill>
        <p:spPr bwMode="auto">
          <a:xfrm>
            <a:off x="2351088" y="1196976"/>
            <a:ext cx="7467600" cy="5375275"/>
          </a:xfrm>
          <a:prstGeom prst="rect">
            <a:avLst/>
          </a:prstGeom>
          <a:noFill/>
        </p:spPr>
      </p:pic>
      <p:sp>
        <p:nvSpPr>
          <p:cNvPr id="131075" name="Text Box 3"/>
          <p:cNvSpPr txBox="1">
            <a:spLocks noChangeArrowheads="1"/>
          </p:cNvSpPr>
          <p:nvPr/>
        </p:nvSpPr>
        <p:spPr bwMode="auto">
          <a:xfrm>
            <a:off x="998290" y="188914"/>
            <a:ext cx="9669711" cy="769441"/>
          </a:xfrm>
          <a:prstGeom prst="rect">
            <a:avLst/>
          </a:prstGeom>
          <a:noFill/>
          <a:ln w="9525">
            <a:noFill/>
            <a:miter lim="800000"/>
            <a:headEnd/>
            <a:tailEnd/>
          </a:ln>
          <a:effectLst/>
        </p:spPr>
        <p:txBody>
          <a:bodyPr wrap="square">
            <a:spAutoFit/>
          </a:bodyPr>
          <a:lstStyle/>
          <a:p>
            <a:pPr algn="ctr" eaLnBrk="0" hangingPunct="0"/>
            <a:r>
              <a:rPr lang="ru-RU" sz="4400" b="1" dirty="0">
                <a:solidFill>
                  <a:srgbClr val="FF0000"/>
                </a:solidFill>
              </a:rPr>
              <a:t>Радиация и биологические структуры</a:t>
            </a:r>
          </a:p>
        </p:txBody>
      </p:sp>
    </p:spTree>
  </p:cSld>
  <p:clrMapOvr>
    <a:masterClrMapping/>
  </p:clrMapOvr>
  <p:transition spd="slow">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8840" y="188913"/>
            <a:ext cx="10855354" cy="792162"/>
          </a:xfrm>
        </p:spPr>
        <p:txBody>
          <a:bodyPr>
            <a:noAutofit/>
          </a:bodyPr>
          <a:lstStyle/>
          <a:p>
            <a:r>
              <a:rPr lang="ru-RU" b="1" dirty="0">
                <a:solidFill>
                  <a:srgbClr val="FF0000"/>
                </a:solidFill>
              </a:rPr>
              <a:t>Человек в космосе: Проблемы и перспективы</a:t>
            </a:r>
          </a:p>
        </p:txBody>
      </p:sp>
      <p:sp>
        <p:nvSpPr>
          <p:cNvPr id="119811" name="Rectangle 3"/>
          <p:cNvSpPr>
            <a:spLocks noGrp="1" noChangeArrowheads="1"/>
          </p:cNvSpPr>
          <p:nvPr>
            <p:ph type="body" idx="1"/>
          </p:nvPr>
        </p:nvSpPr>
        <p:spPr>
          <a:xfrm>
            <a:off x="838899" y="1412875"/>
            <a:ext cx="5112639" cy="4713288"/>
          </a:xfrm>
        </p:spPr>
        <p:txBody>
          <a:bodyPr>
            <a:normAutofit/>
          </a:bodyPr>
          <a:lstStyle/>
          <a:p>
            <a:r>
              <a:rPr lang="ru-RU" b="1" dirty="0">
                <a:solidFill>
                  <a:srgbClr val="FF0066"/>
                </a:solidFill>
              </a:rPr>
              <a:t>Радиационная опасность реальна</a:t>
            </a:r>
            <a:r>
              <a:rPr lang="ru-RU" b="1" dirty="0"/>
              <a:t>: </a:t>
            </a:r>
            <a:r>
              <a:rPr lang="ru-RU" b="1" dirty="0">
                <a:solidFill>
                  <a:srgbClr val="0000FF"/>
                </a:solidFill>
              </a:rPr>
              <a:t>Первое наглядное (экспериментальное)  доказательство. </a:t>
            </a:r>
          </a:p>
          <a:p>
            <a:r>
              <a:rPr lang="ru-RU" b="1" dirty="0"/>
              <a:t>Треки ионов серы в экспериментальных шлемах для лунной программы </a:t>
            </a:r>
            <a:r>
              <a:rPr lang="en-US" b="1" dirty="0"/>
              <a:t>Apollo</a:t>
            </a:r>
            <a:r>
              <a:rPr lang="ru-RU" b="1" dirty="0"/>
              <a:t> (</a:t>
            </a:r>
            <a:r>
              <a:rPr lang="en-US" b="1" dirty="0"/>
              <a:t>Comstock et al.,</a:t>
            </a:r>
            <a:r>
              <a:rPr lang="ru-RU" b="1" dirty="0"/>
              <a:t> </a:t>
            </a:r>
            <a:r>
              <a:rPr lang="en-US" b="1" dirty="0"/>
              <a:t>1971)</a:t>
            </a:r>
            <a:r>
              <a:rPr lang="ru-RU" b="1" dirty="0"/>
              <a:t>.</a:t>
            </a:r>
            <a:r>
              <a:rPr lang="en-US" b="1" dirty="0"/>
              <a:t> </a:t>
            </a:r>
            <a:endParaRPr lang="ru-RU" dirty="0"/>
          </a:p>
        </p:txBody>
      </p:sp>
      <p:pic>
        <p:nvPicPr>
          <p:cNvPr id="119812" name="Picture 4" descr="Helmet"/>
          <p:cNvPicPr>
            <a:picLocks noChangeAspect="1" noChangeArrowheads="1"/>
          </p:cNvPicPr>
          <p:nvPr/>
        </p:nvPicPr>
        <p:blipFill>
          <a:blip r:embed="rId2" cstate="print"/>
          <a:srcRect/>
          <a:stretch>
            <a:fillRect/>
          </a:stretch>
        </p:blipFill>
        <p:spPr bwMode="auto">
          <a:xfrm>
            <a:off x="5808663" y="1268413"/>
            <a:ext cx="5206082" cy="53657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55009" y="1484784"/>
            <a:ext cx="10494628" cy="4900000"/>
          </a:xfrm>
        </p:spPr>
        <p:txBody>
          <a:bodyPr>
            <a:noAutofit/>
          </a:bodyPr>
          <a:lstStyle/>
          <a:p>
            <a:pPr marL="0" indent="0" algn="just">
              <a:buNone/>
            </a:pPr>
            <a:r>
              <a:rPr lang="ru-RU" dirty="0"/>
              <a:t>В настоящее время точные математические модели, описывающие процессы солнечно-земной физики, отсутствуют. Поэтому в основу прогнозов положены феноменологические, вероятностные модели, то есть модели, описывающие последовательность физических явлений, каждый шаг которой может выполняться с некоторой вероятностью менее 100 %, и вероятность реализации полной цепочки может быть ниже порога, когда её можно учитывать на практике. </a:t>
            </a:r>
          </a:p>
        </p:txBody>
      </p:sp>
      <p:sp>
        <p:nvSpPr>
          <p:cNvPr id="3" name="Заголовок 2"/>
          <p:cNvSpPr>
            <a:spLocks noGrp="1"/>
          </p:cNvSpPr>
          <p:nvPr>
            <p:ph type="title"/>
          </p:nvPr>
        </p:nvSpPr>
        <p:spPr>
          <a:xfrm>
            <a:off x="402673" y="116632"/>
            <a:ext cx="11333526" cy="1143000"/>
          </a:xfrm>
        </p:spPr>
        <p:txBody>
          <a:bodyPr>
            <a:noAutofit/>
          </a:bodyPr>
          <a:lstStyle/>
          <a:p>
            <a:pPr algn="ctr"/>
            <a:r>
              <a:rPr lang="ru-RU" b="1" dirty="0">
                <a:solidFill>
                  <a:srgbClr val="FF0000"/>
                </a:solidFill>
              </a:rPr>
              <a:t>Предсказание эффектов космической погоды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A1850-DE84-4B6C-8DF2-2E963030DEE7}"/>
              </a:ext>
            </a:extLst>
          </p:cNvPr>
          <p:cNvSpPr>
            <a:spLocks noGrp="1"/>
          </p:cNvSpPr>
          <p:nvPr>
            <p:ph type="title"/>
          </p:nvPr>
        </p:nvSpPr>
        <p:spPr>
          <a:xfrm>
            <a:off x="838200" y="365125"/>
            <a:ext cx="10780552" cy="1325563"/>
          </a:xfrm>
        </p:spPr>
        <p:txBody>
          <a:bodyPr/>
          <a:lstStyle/>
          <a:p>
            <a:r>
              <a:rPr lang="ru-RU" b="1" dirty="0">
                <a:solidFill>
                  <a:srgbClr val="FF0000"/>
                </a:solidFill>
              </a:rPr>
              <a:t>Предсказание эффектов космической погоды</a:t>
            </a:r>
            <a:endParaRPr lang="ru-RU" dirty="0"/>
          </a:p>
        </p:txBody>
      </p:sp>
      <p:sp>
        <p:nvSpPr>
          <p:cNvPr id="3" name="Объект 2">
            <a:extLst>
              <a:ext uri="{FF2B5EF4-FFF2-40B4-BE49-F238E27FC236}">
                <a16:creationId xmlns:a16="http://schemas.microsoft.com/office/drawing/2014/main" id="{4662176F-3219-42B0-8115-EB8683D27AED}"/>
              </a:ext>
            </a:extLst>
          </p:cNvPr>
          <p:cNvSpPr>
            <a:spLocks noGrp="1"/>
          </p:cNvSpPr>
          <p:nvPr>
            <p:ph idx="1"/>
          </p:nvPr>
        </p:nvSpPr>
        <p:spPr/>
        <p:txBody>
          <a:bodyPr/>
          <a:lstStyle/>
          <a:p>
            <a:pPr marL="0" indent="0" algn="just">
              <a:buNone/>
            </a:pPr>
            <a:r>
              <a:rPr lang="ru-RU" dirty="0"/>
              <a:t>Используют 27-45-суточный, 7-суточный, 2-суточный и 1-часовой прогноз. Каждый из этих типов прогнозов использует разность в скорости электромагнитного сигнала и скорости распространения возмущения и опирается на дистанционное наблюдение явления на Солнце или локальное измерение вблизи Земли.</a:t>
            </a:r>
          </a:p>
        </p:txBody>
      </p:sp>
    </p:spTree>
    <p:extLst>
      <p:ext uri="{BB962C8B-B14F-4D97-AF65-F5344CB8AC3E}">
        <p14:creationId xmlns:p14="http://schemas.microsoft.com/office/powerpoint/2010/main" val="100343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981511" y="1484784"/>
            <a:ext cx="10016455" cy="4900000"/>
          </a:xfrm>
        </p:spPr>
        <p:txBody>
          <a:bodyPr>
            <a:noAutofit/>
          </a:bodyPr>
          <a:lstStyle/>
          <a:p>
            <a:pPr algn="just"/>
            <a:r>
              <a:rPr lang="ru-RU" dirty="0"/>
              <a:t>В 20 веке цивилизация в своем развитии незаметно переступила очень важный рубеж. Область человеческой деятельности – </a:t>
            </a:r>
            <a:r>
              <a:rPr lang="ru-RU" dirty="0" err="1"/>
              <a:t>техносфера</a:t>
            </a:r>
            <a:r>
              <a:rPr lang="ru-RU" dirty="0"/>
              <a:t> расширилась за пределы границ естественной среды обитания – биосферы.</a:t>
            </a:r>
          </a:p>
          <a:p>
            <a:pPr algn="just"/>
            <a:r>
              <a:rPr lang="ru-RU" dirty="0"/>
              <a:t>Характеристики космической погоды отнюдь не являются постоянными в долговременном плане из-за эволюции магнитного поля Земли.</a:t>
            </a:r>
          </a:p>
          <a:p>
            <a:pPr algn="just"/>
            <a:r>
              <a:rPr lang="ru-RU" dirty="0"/>
              <a:t>Главные задачи науки – прогноз ожидаемых уровней радиационных потоков и предупреждения о всплесках солнечных космических лучей. </a:t>
            </a:r>
          </a:p>
        </p:txBody>
      </p:sp>
      <p:sp>
        <p:nvSpPr>
          <p:cNvPr id="3" name="Заголовок 2"/>
          <p:cNvSpPr>
            <a:spLocks noGrp="1"/>
          </p:cNvSpPr>
          <p:nvPr>
            <p:ph type="title"/>
          </p:nvPr>
        </p:nvSpPr>
        <p:spPr>
          <a:xfrm>
            <a:off x="738231" y="260648"/>
            <a:ext cx="10150679" cy="1143000"/>
          </a:xfrm>
        </p:spPr>
        <p:txBody>
          <a:bodyPr>
            <a:noAutofit/>
          </a:bodyPr>
          <a:lstStyle/>
          <a:p>
            <a:pPr algn="ctr"/>
            <a:r>
              <a:rPr lang="ru-RU" b="1" dirty="0">
                <a:solidFill>
                  <a:srgbClr val="FF0000"/>
                </a:solidFill>
              </a:rPr>
              <a:t>Космический климат влияет на Землю</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0C6B0D-E15B-4B76-8607-C21A800A9235}"/>
              </a:ext>
            </a:extLst>
          </p:cNvPr>
          <p:cNvPicPr>
            <a:picLocks noChangeAspect="1"/>
          </p:cNvPicPr>
          <p:nvPr/>
        </p:nvPicPr>
        <p:blipFill>
          <a:blip r:embed="rId2"/>
          <a:stretch>
            <a:fillRect/>
          </a:stretch>
        </p:blipFill>
        <p:spPr>
          <a:xfrm>
            <a:off x="232544" y="1056944"/>
            <a:ext cx="11726912" cy="4744112"/>
          </a:xfrm>
          <a:prstGeom prst="rect">
            <a:avLst/>
          </a:prstGeom>
        </p:spPr>
      </p:pic>
    </p:spTree>
    <p:extLst>
      <p:ext uri="{BB962C8B-B14F-4D97-AF65-F5344CB8AC3E}">
        <p14:creationId xmlns:p14="http://schemas.microsoft.com/office/powerpoint/2010/main" val="1219974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2C267-4FE6-45AE-B281-829A787CE376}"/>
              </a:ext>
            </a:extLst>
          </p:cNvPr>
          <p:cNvSpPr>
            <a:spLocks noGrp="1"/>
          </p:cNvSpPr>
          <p:nvPr>
            <p:ph type="title"/>
          </p:nvPr>
        </p:nvSpPr>
        <p:spPr>
          <a:xfrm>
            <a:off x="453005" y="365125"/>
            <a:ext cx="11274803" cy="1325563"/>
          </a:xfrm>
        </p:spPr>
        <p:txBody>
          <a:bodyPr>
            <a:normAutofit/>
          </a:bodyPr>
          <a:lstStyle/>
          <a:p>
            <a:r>
              <a:rPr lang="ru-RU" sz="4000" b="1" dirty="0">
                <a:solidFill>
                  <a:srgbClr val="FF0000"/>
                </a:solidFill>
              </a:rPr>
              <a:t>Космическая погода сегодня и возможные эффекты</a:t>
            </a:r>
            <a:endParaRPr lang="ru-RU" sz="4000" dirty="0">
              <a:solidFill>
                <a:srgbClr val="FF0000"/>
              </a:solidFill>
            </a:endParaRPr>
          </a:p>
        </p:txBody>
      </p:sp>
      <p:pic>
        <p:nvPicPr>
          <p:cNvPr id="4" name="Latest_Kp_index">
            <a:hlinkClick r:id="rId2"/>
            <a:extLst>
              <a:ext uri="{FF2B5EF4-FFF2-40B4-BE49-F238E27FC236}">
                <a16:creationId xmlns:a16="http://schemas.microsoft.com/office/drawing/2014/main" id="{3254771F-E537-467D-86CF-EF41B735D44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573" y="2424419"/>
            <a:ext cx="3960701" cy="3257594"/>
          </a:xfrm>
          <a:prstGeom prst="rect">
            <a:avLst/>
          </a:prstGeom>
          <a:noFill/>
          <a:ln>
            <a:noFill/>
          </a:ln>
        </p:spPr>
      </p:pic>
      <p:pic>
        <p:nvPicPr>
          <p:cNvPr id="5" name="Latest_proton_flux">
            <a:hlinkClick r:id="rId4"/>
            <a:extLst>
              <a:ext uri="{FF2B5EF4-FFF2-40B4-BE49-F238E27FC236}">
                <a16:creationId xmlns:a16="http://schemas.microsoft.com/office/drawing/2014/main" id="{5325F2ED-AAC4-4AE7-B0BA-3515C949EC1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7776" y="2558641"/>
            <a:ext cx="3542951" cy="2457975"/>
          </a:xfrm>
          <a:prstGeom prst="rect">
            <a:avLst/>
          </a:prstGeom>
          <a:noFill/>
          <a:ln>
            <a:noFill/>
          </a:ln>
        </p:spPr>
      </p:pic>
      <p:pic>
        <p:nvPicPr>
          <p:cNvPr id="6" name="src5">
            <a:hlinkClick r:id="rId6"/>
            <a:extLst>
              <a:ext uri="{FF2B5EF4-FFF2-40B4-BE49-F238E27FC236}">
                <a16:creationId xmlns:a16="http://schemas.microsoft.com/office/drawing/2014/main" id="{307F35FC-2C80-453A-8946-140F150C288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254767" y="2517891"/>
            <a:ext cx="3331210" cy="2498725"/>
          </a:xfrm>
          <a:prstGeom prst="rect">
            <a:avLst/>
          </a:prstGeom>
          <a:noFill/>
          <a:ln>
            <a:noFill/>
          </a:ln>
        </p:spPr>
      </p:pic>
      <p:sp>
        <p:nvSpPr>
          <p:cNvPr id="7" name="TextBox 6">
            <a:extLst>
              <a:ext uri="{FF2B5EF4-FFF2-40B4-BE49-F238E27FC236}">
                <a16:creationId xmlns:a16="http://schemas.microsoft.com/office/drawing/2014/main" id="{B6A483A7-9050-4550-8922-DEB9DDAE7F4C}"/>
              </a:ext>
            </a:extLst>
          </p:cNvPr>
          <p:cNvSpPr txBox="1"/>
          <p:nvPr/>
        </p:nvSpPr>
        <p:spPr>
          <a:xfrm>
            <a:off x="679508" y="1828800"/>
            <a:ext cx="3061982" cy="646331"/>
          </a:xfrm>
          <a:prstGeom prst="rect">
            <a:avLst/>
          </a:prstGeom>
          <a:noFill/>
        </p:spPr>
        <p:txBody>
          <a:bodyPr wrap="square" rtlCol="0">
            <a:spAutoFit/>
          </a:bodyPr>
          <a:lstStyle/>
          <a:p>
            <a:r>
              <a:rPr lang="ru-RU" b="1"/>
              <a:t>Планетарные Kp-индекс</a:t>
            </a:r>
            <a:br>
              <a:rPr lang="ru-RU" b="1"/>
            </a:br>
            <a:r>
              <a:rPr lang="ru-RU" b="1"/>
              <a:t>(за последние 24 часа)</a:t>
            </a:r>
            <a:endParaRPr lang="ru-RU" dirty="0"/>
          </a:p>
        </p:txBody>
      </p:sp>
      <p:sp>
        <p:nvSpPr>
          <p:cNvPr id="8" name="TextBox 7">
            <a:extLst>
              <a:ext uri="{FF2B5EF4-FFF2-40B4-BE49-F238E27FC236}">
                <a16:creationId xmlns:a16="http://schemas.microsoft.com/office/drawing/2014/main" id="{92650DF4-AF26-4CFD-9814-9944B55BFB69}"/>
              </a:ext>
            </a:extLst>
          </p:cNvPr>
          <p:cNvSpPr txBox="1"/>
          <p:nvPr/>
        </p:nvSpPr>
        <p:spPr>
          <a:xfrm>
            <a:off x="4521665" y="1843444"/>
            <a:ext cx="2952925" cy="646331"/>
          </a:xfrm>
          <a:prstGeom prst="rect">
            <a:avLst/>
          </a:prstGeom>
          <a:noFill/>
        </p:spPr>
        <p:txBody>
          <a:bodyPr wrap="square" rtlCol="0">
            <a:spAutoFit/>
          </a:bodyPr>
          <a:lstStyle/>
          <a:p>
            <a:r>
              <a:rPr lang="ru-RU" b="1"/>
              <a:t>Плотность потока протонов</a:t>
            </a:r>
            <a:br>
              <a:rPr lang="ru-RU" b="1"/>
            </a:br>
            <a:r>
              <a:rPr lang="ru-RU" b="1"/>
              <a:t>(за последние 24 часа)</a:t>
            </a:r>
            <a:endParaRPr lang="ru-RU" dirty="0"/>
          </a:p>
        </p:txBody>
      </p:sp>
      <p:sp>
        <p:nvSpPr>
          <p:cNvPr id="9" name="TextBox 8">
            <a:extLst>
              <a:ext uri="{FF2B5EF4-FFF2-40B4-BE49-F238E27FC236}">
                <a16:creationId xmlns:a16="http://schemas.microsoft.com/office/drawing/2014/main" id="{16BC1126-EC16-49B6-89C1-197052A0D605}"/>
              </a:ext>
            </a:extLst>
          </p:cNvPr>
          <p:cNvSpPr txBox="1"/>
          <p:nvPr/>
        </p:nvSpPr>
        <p:spPr>
          <a:xfrm>
            <a:off x="8399396" y="1690300"/>
            <a:ext cx="3186581" cy="923330"/>
          </a:xfrm>
          <a:prstGeom prst="rect">
            <a:avLst/>
          </a:prstGeom>
          <a:noFill/>
        </p:spPr>
        <p:txBody>
          <a:bodyPr wrap="square" rtlCol="0">
            <a:spAutoFit/>
          </a:bodyPr>
          <a:lstStyle/>
          <a:p>
            <a:r>
              <a:rPr lang="ru-RU" b="1" dirty="0"/>
              <a:t>Поток рентгеновского излучения Солнца</a:t>
            </a:r>
            <a:br>
              <a:rPr lang="ru-RU" b="1" dirty="0"/>
            </a:br>
            <a:r>
              <a:rPr lang="ru-RU" b="1" dirty="0"/>
              <a:t>(за последние 3 дня)</a:t>
            </a:r>
            <a:endParaRPr lang="ru-RU" dirty="0"/>
          </a:p>
        </p:txBody>
      </p:sp>
    </p:spTree>
    <p:extLst>
      <p:ext uri="{BB962C8B-B14F-4D97-AF65-F5344CB8AC3E}">
        <p14:creationId xmlns:p14="http://schemas.microsoft.com/office/powerpoint/2010/main" val="38798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EAC6B-845C-415A-8390-8E23B7EF36E9}"/>
              </a:ext>
            </a:extLst>
          </p:cNvPr>
          <p:cNvSpPr>
            <a:spLocks noGrp="1"/>
          </p:cNvSpPr>
          <p:nvPr>
            <p:ph type="title"/>
          </p:nvPr>
        </p:nvSpPr>
        <p:spPr>
          <a:xfrm>
            <a:off x="427839" y="365125"/>
            <a:ext cx="11492917" cy="1325563"/>
          </a:xfrm>
        </p:spPr>
        <p:txBody>
          <a:bodyPr>
            <a:normAutofit/>
          </a:bodyPr>
          <a:lstStyle/>
          <a:p>
            <a:r>
              <a:rPr lang="ru-RU" sz="4000" b="1" dirty="0">
                <a:solidFill>
                  <a:srgbClr val="FF0000"/>
                </a:solidFill>
              </a:rPr>
              <a:t>Космическая погода сегодня и возможные эффекты</a:t>
            </a:r>
            <a:endParaRPr lang="ru-RU" sz="4000" dirty="0"/>
          </a:p>
        </p:txBody>
      </p:sp>
      <p:pic>
        <p:nvPicPr>
          <p:cNvPr id="4" name="Latest_Data" descr="Nowcating">
            <a:hlinkClick r:id="rId2"/>
            <a:extLst>
              <a:ext uri="{FF2B5EF4-FFF2-40B4-BE49-F238E27FC236}">
                <a16:creationId xmlns:a16="http://schemas.microsoft.com/office/drawing/2014/main" id="{51D54169-A479-41DC-9C8D-FA5A47404E6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0283" y="3061981"/>
            <a:ext cx="3441933" cy="3048881"/>
          </a:xfrm>
          <a:prstGeom prst="rect">
            <a:avLst/>
          </a:prstGeom>
          <a:noFill/>
          <a:ln>
            <a:noFill/>
          </a:ln>
        </p:spPr>
      </p:pic>
      <p:pic>
        <p:nvPicPr>
          <p:cNvPr id="5" name="src11" descr="Electro-L">
            <a:hlinkClick r:id="rId4"/>
            <a:extLst>
              <a:ext uri="{FF2B5EF4-FFF2-40B4-BE49-F238E27FC236}">
                <a16:creationId xmlns:a16="http://schemas.microsoft.com/office/drawing/2014/main" id="{8656BB8F-D12D-4098-BC6A-FC27A9E60A0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0394" y="3429000"/>
            <a:ext cx="3659391" cy="1554550"/>
          </a:xfrm>
          <a:prstGeom prst="rect">
            <a:avLst/>
          </a:prstGeom>
          <a:noFill/>
          <a:ln>
            <a:noFill/>
          </a:ln>
        </p:spPr>
      </p:pic>
      <p:pic>
        <p:nvPicPr>
          <p:cNvPr id="6" name="Рисунок 5" descr="Simp">
            <a:hlinkClick r:id="rId6"/>
            <a:extLst>
              <a:ext uri="{FF2B5EF4-FFF2-40B4-BE49-F238E27FC236}">
                <a16:creationId xmlns:a16="http://schemas.microsoft.com/office/drawing/2014/main" id="{7B4701F5-7247-43D2-9C83-0A2EF4D667C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0507" y="3187818"/>
            <a:ext cx="3577636" cy="1679458"/>
          </a:xfrm>
          <a:prstGeom prst="rect">
            <a:avLst/>
          </a:prstGeom>
          <a:noFill/>
          <a:ln>
            <a:noFill/>
          </a:ln>
        </p:spPr>
      </p:pic>
      <p:sp>
        <p:nvSpPr>
          <p:cNvPr id="7" name="TextBox 6">
            <a:extLst>
              <a:ext uri="{FF2B5EF4-FFF2-40B4-BE49-F238E27FC236}">
                <a16:creationId xmlns:a16="http://schemas.microsoft.com/office/drawing/2014/main" id="{B0FD6B81-AD5B-4E66-B866-2DAFAC797A9C}"/>
              </a:ext>
            </a:extLst>
          </p:cNvPr>
          <p:cNvSpPr txBox="1"/>
          <p:nvPr/>
        </p:nvSpPr>
        <p:spPr>
          <a:xfrm>
            <a:off x="595618" y="2017587"/>
            <a:ext cx="3506598" cy="923330"/>
          </a:xfrm>
          <a:prstGeom prst="rect">
            <a:avLst/>
          </a:prstGeom>
          <a:noFill/>
        </p:spPr>
        <p:txBody>
          <a:bodyPr wrap="square" rtlCol="0">
            <a:spAutoFit/>
          </a:bodyPr>
          <a:lstStyle/>
          <a:p>
            <a:r>
              <a:rPr lang="ru-RU" b="1"/>
              <a:t>Наукастинг появления геоэффективных</a:t>
            </a:r>
            <a:br>
              <a:rPr lang="ru-RU" b="1"/>
            </a:br>
            <a:r>
              <a:rPr lang="ru-RU" b="1"/>
              <a:t>потоков протонов</a:t>
            </a:r>
            <a:endParaRPr lang="ru-RU" dirty="0"/>
          </a:p>
        </p:txBody>
      </p:sp>
      <p:sp>
        <p:nvSpPr>
          <p:cNvPr id="8" name="TextBox 7">
            <a:extLst>
              <a:ext uri="{FF2B5EF4-FFF2-40B4-BE49-F238E27FC236}">
                <a16:creationId xmlns:a16="http://schemas.microsoft.com/office/drawing/2014/main" id="{D08C98F1-3DEE-40BA-96F1-3FD302AFCFBF}"/>
              </a:ext>
            </a:extLst>
          </p:cNvPr>
          <p:cNvSpPr txBox="1"/>
          <p:nvPr/>
        </p:nvSpPr>
        <p:spPr>
          <a:xfrm>
            <a:off x="4681057" y="2290194"/>
            <a:ext cx="3408728" cy="646331"/>
          </a:xfrm>
          <a:prstGeom prst="rect">
            <a:avLst/>
          </a:prstGeom>
          <a:noFill/>
        </p:spPr>
        <p:txBody>
          <a:bodyPr wrap="square" rtlCol="0">
            <a:spAutoFit/>
          </a:bodyPr>
          <a:lstStyle/>
          <a:p>
            <a:r>
              <a:rPr lang="ru-RU" b="1"/>
              <a:t>Потоки частиц по данным</a:t>
            </a:r>
            <a:br>
              <a:rPr lang="ru-RU" b="1"/>
            </a:br>
            <a:r>
              <a:rPr lang="ru-RU" b="1"/>
              <a:t>КА Электро-Л</a:t>
            </a:r>
            <a:endParaRPr lang="ru-RU" dirty="0"/>
          </a:p>
        </p:txBody>
      </p:sp>
      <p:sp>
        <p:nvSpPr>
          <p:cNvPr id="9" name="TextBox 8">
            <a:extLst>
              <a:ext uri="{FF2B5EF4-FFF2-40B4-BE49-F238E27FC236}">
                <a16:creationId xmlns:a16="http://schemas.microsoft.com/office/drawing/2014/main" id="{D635CEF8-AC89-41F0-A80D-5DA46E5DF06E}"/>
              </a:ext>
            </a:extLst>
          </p:cNvPr>
          <p:cNvSpPr txBox="1"/>
          <p:nvPr/>
        </p:nvSpPr>
        <p:spPr>
          <a:xfrm>
            <a:off x="8573549" y="2382473"/>
            <a:ext cx="2780251" cy="646331"/>
          </a:xfrm>
          <a:prstGeom prst="rect">
            <a:avLst/>
          </a:prstGeom>
          <a:noFill/>
        </p:spPr>
        <p:txBody>
          <a:bodyPr wrap="square" rtlCol="0">
            <a:spAutoFit/>
          </a:bodyPr>
          <a:lstStyle/>
          <a:p>
            <a:r>
              <a:rPr lang="ru-RU" b="1"/>
              <a:t>Состояние ионосферы</a:t>
            </a:r>
            <a:br>
              <a:rPr lang="ru-RU" b="1"/>
            </a:br>
            <a:r>
              <a:rPr lang="ru-RU" b="1"/>
              <a:t>по модели SIMP</a:t>
            </a:r>
            <a:endParaRPr lang="ru-RU" dirty="0"/>
          </a:p>
        </p:txBody>
      </p:sp>
    </p:spTree>
    <p:extLst>
      <p:ext uri="{BB962C8B-B14F-4D97-AF65-F5344CB8AC3E}">
        <p14:creationId xmlns:p14="http://schemas.microsoft.com/office/powerpoint/2010/main" val="1302593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3131BB-DF06-4C8D-8DB2-B10238083132}"/>
              </a:ext>
            </a:extLst>
          </p:cNvPr>
          <p:cNvSpPr>
            <a:spLocks noGrp="1"/>
          </p:cNvSpPr>
          <p:nvPr>
            <p:ph type="title"/>
          </p:nvPr>
        </p:nvSpPr>
        <p:spPr/>
        <p:txBody>
          <a:bodyPr/>
          <a:lstStyle/>
          <a:p>
            <a:pPr algn="ctr"/>
            <a:r>
              <a:rPr lang="ru-RU" dirty="0">
                <a:solidFill>
                  <a:srgbClr val="FF0000"/>
                </a:solidFill>
              </a:rPr>
              <a:t> </a:t>
            </a:r>
            <a:r>
              <a:rPr lang="ru-RU" b="1" dirty="0">
                <a:solidFill>
                  <a:srgbClr val="FF0000"/>
                </a:solidFill>
              </a:rPr>
              <a:t>Служба космической погоды</a:t>
            </a:r>
          </a:p>
        </p:txBody>
      </p:sp>
      <p:sp>
        <p:nvSpPr>
          <p:cNvPr id="3" name="Объект 2">
            <a:extLst>
              <a:ext uri="{FF2B5EF4-FFF2-40B4-BE49-F238E27FC236}">
                <a16:creationId xmlns:a16="http://schemas.microsoft.com/office/drawing/2014/main" id="{524CAB66-8C93-4ED8-9852-612914E0F214}"/>
              </a:ext>
            </a:extLst>
          </p:cNvPr>
          <p:cNvSpPr>
            <a:spLocks noGrp="1"/>
          </p:cNvSpPr>
          <p:nvPr>
            <p:ph idx="1"/>
          </p:nvPr>
        </p:nvSpPr>
        <p:spPr/>
        <p:txBody>
          <a:bodyPr>
            <a:normAutofit fontScale="92500" lnSpcReduction="10000"/>
          </a:bodyPr>
          <a:lstStyle/>
          <a:p>
            <a:pPr marL="0" indent="0" algn="just">
              <a:buNone/>
            </a:pPr>
            <a:r>
              <a:rPr lang="ru-RU" dirty="0"/>
              <a:t>Самые важные измерения проводятся на спутниках и их платформы должны нести соответствующие комплекты приборов, на основе показаний которых могут функционировать оперативные службы, что требует детального долгосрочного планирования. Согласование общих технических условий для приборов космического базирования улучшит </a:t>
            </a:r>
            <a:r>
              <a:rPr lang="ru-RU" dirty="0" err="1"/>
              <a:t>взаимосравнимость</a:t>
            </a:r>
            <a:r>
              <a:rPr lang="ru-RU" dirty="0"/>
              <a:t> результатов измерений и улучшит их полезность. Данные, полученные службой космической погоды должны быть удобны для использования всеми странами. То есть согласование формата данных является компонентом службы. Сейчас большинство центров космической погоды пользуются форматами ISES. Так как объем и состав данных меняется, форматы также должны меняться. То есть необходимо согласование таких изменений.</a:t>
            </a:r>
          </a:p>
        </p:txBody>
      </p:sp>
    </p:spTree>
    <p:extLst>
      <p:ext uri="{BB962C8B-B14F-4D97-AF65-F5344CB8AC3E}">
        <p14:creationId xmlns:p14="http://schemas.microsoft.com/office/powerpoint/2010/main" val="548270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1F5787-4735-46FE-9664-808A4B7A22B3}"/>
              </a:ext>
            </a:extLst>
          </p:cNvPr>
          <p:cNvSpPr>
            <a:spLocks noGrp="1"/>
          </p:cNvSpPr>
          <p:nvPr>
            <p:ph type="title"/>
          </p:nvPr>
        </p:nvSpPr>
        <p:spPr>
          <a:xfrm>
            <a:off x="838200" y="1"/>
            <a:ext cx="10515600" cy="1149291"/>
          </a:xfrm>
        </p:spPr>
        <p:txBody>
          <a:bodyPr/>
          <a:lstStyle/>
          <a:p>
            <a:pPr algn="ctr"/>
            <a:r>
              <a:rPr lang="ru-RU" dirty="0">
                <a:solidFill>
                  <a:srgbClr val="FF0000"/>
                </a:solidFill>
              </a:rPr>
              <a:t> </a:t>
            </a:r>
            <a:r>
              <a:rPr lang="ru-RU" b="1" dirty="0">
                <a:solidFill>
                  <a:srgbClr val="FF0000"/>
                </a:solidFill>
              </a:rPr>
              <a:t>Служба космической погоды</a:t>
            </a:r>
            <a:endParaRPr lang="ru-RU" dirty="0"/>
          </a:p>
        </p:txBody>
      </p:sp>
      <p:sp>
        <p:nvSpPr>
          <p:cNvPr id="3" name="Объект 2">
            <a:extLst>
              <a:ext uri="{FF2B5EF4-FFF2-40B4-BE49-F238E27FC236}">
                <a16:creationId xmlns:a16="http://schemas.microsoft.com/office/drawing/2014/main" id="{C4D652A9-5080-493C-9E2C-B136002E57DD}"/>
              </a:ext>
            </a:extLst>
          </p:cNvPr>
          <p:cNvSpPr>
            <a:spLocks noGrp="1"/>
          </p:cNvSpPr>
          <p:nvPr>
            <p:ph idx="1"/>
          </p:nvPr>
        </p:nvSpPr>
        <p:spPr>
          <a:xfrm>
            <a:off x="620785" y="1149292"/>
            <a:ext cx="11476140" cy="4351338"/>
          </a:xfrm>
        </p:spPr>
        <p:txBody>
          <a:bodyPr>
            <a:noAutofit/>
          </a:bodyPr>
          <a:lstStyle/>
          <a:p>
            <a:pPr marL="0" indent="0">
              <a:buNone/>
            </a:pPr>
            <a:r>
              <a:rPr lang="ru-RU" dirty="0"/>
              <a:t>В свете создания новой информационной системы Всемирной Метеорологической Организации - WMO </a:t>
            </a:r>
            <a:r>
              <a:rPr lang="ru-RU" dirty="0" err="1"/>
              <a:t>Information</a:t>
            </a:r>
            <a:r>
              <a:rPr lang="ru-RU" dirty="0"/>
              <a:t> </a:t>
            </a:r>
            <a:r>
              <a:rPr lang="ru-RU" dirty="0" err="1"/>
              <a:t>System</a:t>
            </a:r>
            <a:r>
              <a:rPr lang="ru-RU" dirty="0"/>
              <a:t> (WIS)- в целях возможности взаимного использования в рамках WIS и </a:t>
            </a:r>
            <a:r>
              <a:rPr lang="ru-RU" dirty="0" err="1"/>
              <a:t>Global</a:t>
            </a:r>
            <a:r>
              <a:rPr lang="ru-RU" dirty="0"/>
              <a:t> </a:t>
            </a:r>
            <a:r>
              <a:rPr lang="ru-RU" dirty="0" err="1"/>
              <a:t>Earth</a:t>
            </a:r>
            <a:r>
              <a:rPr lang="ru-RU" dirty="0"/>
              <a:t> </a:t>
            </a:r>
            <a:r>
              <a:rPr lang="ru-RU" dirty="0" err="1"/>
              <a:t>Observation</a:t>
            </a:r>
            <a:r>
              <a:rPr lang="ru-RU" dirty="0"/>
              <a:t> </a:t>
            </a:r>
            <a:r>
              <a:rPr lang="ru-RU" dirty="0" err="1"/>
              <a:t>system</a:t>
            </a:r>
            <a:r>
              <a:rPr lang="ru-RU" dirty="0"/>
              <a:t> </a:t>
            </a:r>
            <a:r>
              <a:rPr lang="ru-RU" dirty="0" err="1"/>
              <a:t>of</a:t>
            </a:r>
            <a:r>
              <a:rPr lang="ru-RU" dirty="0"/>
              <a:t> </a:t>
            </a:r>
            <a:r>
              <a:rPr lang="ru-RU" dirty="0" err="1"/>
              <a:t>Systems</a:t>
            </a:r>
            <a:r>
              <a:rPr lang="ru-RU" dirty="0"/>
              <a:t> (GEOSS) уместно рассматривать WIS как средство обмена данными о космической погоде и гарантию того, что эти данные должным образом идентифицированы, описаны и систематизированы в соответствии со стандартами WIS, что является залогом возможности их широкого международного использования. Интеграция космической погоды с метеоданными в контексте логики WMO </a:t>
            </a:r>
            <a:r>
              <a:rPr lang="ru-RU" dirty="0" err="1"/>
              <a:t>Integration</a:t>
            </a:r>
            <a:r>
              <a:rPr lang="ru-RU" dirty="0"/>
              <a:t> </a:t>
            </a:r>
            <a:r>
              <a:rPr lang="ru-RU" dirty="0" err="1"/>
              <a:t>of</a:t>
            </a:r>
            <a:r>
              <a:rPr lang="ru-RU" dirty="0"/>
              <a:t> </a:t>
            </a:r>
            <a:r>
              <a:rPr lang="ru-RU" dirty="0" err="1"/>
              <a:t>Global</a:t>
            </a:r>
            <a:r>
              <a:rPr lang="ru-RU" dirty="0"/>
              <a:t> </a:t>
            </a:r>
            <a:r>
              <a:rPr lang="ru-RU" dirty="0" err="1"/>
              <a:t>Observing</a:t>
            </a:r>
            <a:r>
              <a:rPr lang="ru-RU" dirty="0"/>
              <a:t> </a:t>
            </a:r>
            <a:r>
              <a:rPr lang="ru-RU" dirty="0" err="1"/>
              <a:t>Systems</a:t>
            </a:r>
            <a:r>
              <a:rPr lang="ru-RU" dirty="0"/>
              <a:t> (WIGOS) это еще один аргумент в пользу их объединения так, как во многих случаях используется одна и та же платформа для космических и наземных наблюдений, а космическая погода оказывает влияние на метеоспутники – основной элемент метеорологических наблюдений. </a:t>
            </a:r>
          </a:p>
        </p:txBody>
      </p:sp>
    </p:spTree>
    <p:extLst>
      <p:ext uri="{BB962C8B-B14F-4D97-AF65-F5344CB8AC3E}">
        <p14:creationId xmlns:p14="http://schemas.microsoft.com/office/powerpoint/2010/main" val="374717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344AE8-4D21-4F2D-9DE9-634933902CA4}"/>
              </a:ext>
            </a:extLst>
          </p:cNvPr>
          <p:cNvSpPr>
            <a:spLocks noGrp="1"/>
          </p:cNvSpPr>
          <p:nvPr>
            <p:ph type="title"/>
          </p:nvPr>
        </p:nvSpPr>
        <p:spPr/>
        <p:txBody>
          <a:bodyPr/>
          <a:lstStyle/>
          <a:p>
            <a:pPr algn="ctr"/>
            <a:r>
              <a:rPr lang="ru-RU" b="1" dirty="0">
                <a:solidFill>
                  <a:srgbClr val="FF0000"/>
                </a:solidFill>
              </a:rPr>
              <a:t>Космическая погода</a:t>
            </a:r>
            <a:endParaRPr lang="ru-RU" dirty="0"/>
          </a:p>
        </p:txBody>
      </p:sp>
      <p:sp>
        <p:nvSpPr>
          <p:cNvPr id="3" name="Объект 2">
            <a:extLst>
              <a:ext uri="{FF2B5EF4-FFF2-40B4-BE49-F238E27FC236}">
                <a16:creationId xmlns:a16="http://schemas.microsoft.com/office/drawing/2014/main" id="{12A6371B-FCA9-4830-8B70-E18D71A6CFE4}"/>
              </a:ext>
            </a:extLst>
          </p:cNvPr>
          <p:cNvSpPr>
            <a:spLocks noGrp="1"/>
          </p:cNvSpPr>
          <p:nvPr>
            <p:ph idx="1"/>
          </p:nvPr>
        </p:nvSpPr>
        <p:spPr/>
        <p:txBody>
          <a:bodyPr>
            <a:normAutofit fontScale="92500" lnSpcReduction="20000"/>
          </a:bodyPr>
          <a:lstStyle/>
          <a:p>
            <a:pPr marL="0" indent="0" algn="just">
              <a:buNone/>
            </a:pPr>
            <a:r>
              <a:rPr lang="ru-RU" dirty="0"/>
              <a:t>К зависимости своей жизни от погодных условий человечество привыкло много тысяч лет назад. Грозы и ураганы, засухи и наводнения, внезапные заморозки или длительные оттепели, туманы и град – далеко не полный перечень погодных явлений, оказывающих самое непосредственное влияние на нашу жизнь и на жизнь наших далеких предков. Все это давно известно и человечество во многом научилось справляться с подобными проблемами, минимизируя ущерб от неприятностей (хотя, разумеется, и не в состоянии полностью избавиться от жертв и разрушений). Бурный технический прогресс (особенно в последние полвека) материализовал ещё одну угрозу для современных систем (и в определенных ситуациях - здоровью человека) – это воздействие различных явлений «космической погоды». Именно эта, сравнительно молодая область знаний играет все большую роль в жизни современного высокотехнологичного общества.</a:t>
            </a:r>
          </a:p>
        </p:txBody>
      </p:sp>
    </p:spTree>
    <p:extLst>
      <p:ext uri="{BB962C8B-B14F-4D97-AF65-F5344CB8AC3E}">
        <p14:creationId xmlns:p14="http://schemas.microsoft.com/office/powerpoint/2010/main" val="121962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2EA8C-4F1A-4432-A01D-6FEA6F1C5730}"/>
              </a:ext>
            </a:extLst>
          </p:cNvPr>
          <p:cNvSpPr>
            <a:spLocks noGrp="1"/>
          </p:cNvSpPr>
          <p:nvPr>
            <p:ph type="title"/>
          </p:nvPr>
        </p:nvSpPr>
        <p:spPr/>
        <p:txBody>
          <a:bodyPr/>
          <a:lstStyle/>
          <a:p>
            <a:pPr algn="ctr"/>
            <a:r>
              <a:rPr lang="ru-RU" dirty="0">
                <a:solidFill>
                  <a:srgbClr val="FF0000"/>
                </a:solidFill>
              </a:rPr>
              <a:t> </a:t>
            </a:r>
            <a:r>
              <a:rPr lang="ru-RU" b="1" dirty="0">
                <a:solidFill>
                  <a:srgbClr val="FF0000"/>
                </a:solidFill>
              </a:rPr>
              <a:t>Служба космической погоды</a:t>
            </a:r>
            <a:endParaRPr lang="ru-RU" dirty="0"/>
          </a:p>
        </p:txBody>
      </p:sp>
      <p:sp>
        <p:nvSpPr>
          <p:cNvPr id="3" name="Объект 2">
            <a:extLst>
              <a:ext uri="{FF2B5EF4-FFF2-40B4-BE49-F238E27FC236}">
                <a16:creationId xmlns:a16="http://schemas.microsoft.com/office/drawing/2014/main" id="{8C77C1E7-7C1E-459D-9254-45C5BF281ADC}"/>
              </a:ext>
            </a:extLst>
          </p:cNvPr>
          <p:cNvSpPr>
            <a:spLocks noGrp="1"/>
          </p:cNvSpPr>
          <p:nvPr>
            <p:ph idx="1"/>
          </p:nvPr>
        </p:nvSpPr>
        <p:spPr/>
        <p:txBody>
          <a:bodyPr/>
          <a:lstStyle/>
          <a:p>
            <a:pPr marL="0" indent="0" algn="just">
              <a:buNone/>
            </a:pPr>
            <a:r>
              <a:rPr lang="ru-RU" dirty="0"/>
              <a:t>Основное свойство службы космической погоды таково, что её данные должны быть применимы для нужд любой отдельной страны, в то время как само воздействие космической погоды глобально. Глобальность эффектов космической погоды проявляется различными способами, например, трансполярные перелеты требуют согласования, что абсолютно понятно. Действия, требуемые от отдельных государств, часто взаимозависимы. ВМО обеспечивает место и возможность таких дискуссий. Отдельной проблемой является выработка и принятие стандартов процедур выпуска прогнозов и предупреждений и проверка их точности и надежности.</a:t>
            </a:r>
          </a:p>
        </p:txBody>
      </p:sp>
    </p:spTree>
    <p:extLst>
      <p:ext uri="{BB962C8B-B14F-4D97-AF65-F5344CB8AC3E}">
        <p14:creationId xmlns:p14="http://schemas.microsoft.com/office/powerpoint/2010/main" val="642801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940A71-3302-4BE9-82BB-2CA96B92896B}"/>
              </a:ext>
            </a:extLst>
          </p:cNvPr>
          <p:cNvSpPr>
            <a:spLocks noGrp="1"/>
          </p:cNvSpPr>
          <p:nvPr>
            <p:ph type="title"/>
          </p:nvPr>
        </p:nvSpPr>
        <p:spPr/>
        <p:txBody>
          <a:bodyPr/>
          <a:lstStyle/>
          <a:p>
            <a:pPr algn="ctr"/>
            <a:r>
              <a:rPr lang="ru-RU" b="1" dirty="0">
                <a:solidFill>
                  <a:srgbClr val="FF0000"/>
                </a:solidFill>
              </a:rPr>
              <a:t>Служба космической погоды</a:t>
            </a:r>
            <a:endParaRPr lang="ru-RU" dirty="0"/>
          </a:p>
        </p:txBody>
      </p:sp>
      <p:sp>
        <p:nvSpPr>
          <p:cNvPr id="3" name="Объект 2">
            <a:extLst>
              <a:ext uri="{FF2B5EF4-FFF2-40B4-BE49-F238E27FC236}">
                <a16:creationId xmlns:a16="http://schemas.microsoft.com/office/drawing/2014/main" id="{964A0A38-1827-4FC1-B41E-A7C7BFC8CDAD}"/>
              </a:ext>
            </a:extLst>
          </p:cNvPr>
          <p:cNvSpPr>
            <a:spLocks noGrp="1"/>
          </p:cNvSpPr>
          <p:nvPr>
            <p:ph idx="1"/>
          </p:nvPr>
        </p:nvSpPr>
        <p:spPr/>
        <p:txBody>
          <a:bodyPr/>
          <a:lstStyle/>
          <a:p>
            <a:pPr marL="0" indent="0" algn="just">
              <a:buNone/>
            </a:pPr>
            <a:r>
              <a:rPr lang="ru-RU" dirty="0"/>
              <a:t>В рамках подхода развития многоцелевых предупреждений об опасных явлениях, поддерживаемого в настоящее время в ВМО, естественно ожидать, что включение сюда информации о космической погоде может улучшить качество таких предупреждений, и гарантирует информации о космической погоде её своевременное распространение. ВМО принадлежит лидирующая роль в работе со всеми потребителями, от наиболее информированных профессионалов до средств массовой информации, что гарантирует доведение данных о космической погоде до конечного пользователя. ВМО обеспечивает фирменный знак и легитимность выходной информации.</a:t>
            </a:r>
          </a:p>
        </p:txBody>
      </p:sp>
    </p:spTree>
    <p:extLst>
      <p:ext uri="{BB962C8B-B14F-4D97-AF65-F5344CB8AC3E}">
        <p14:creationId xmlns:p14="http://schemas.microsoft.com/office/powerpoint/2010/main" val="316060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B62EF-C11C-4717-B3B0-818C6CB2C94B}"/>
              </a:ext>
            </a:extLst>
          </p:cNvPr>
          <p:cNvSpPr>
            <a:spLocks noGrp="1"/>
          </p:cNvSpPr>
          <p:nvPr>
            <p:ph type="title"/>
          </p:nvPr>
        </p:nvSpPr>
        <p:spPr>
          <a:xfrm>
            <a:off x="838200" y="209725"/>
            <a:ext cx="10515600" cy="964735"/>
          </a:xfrm>
        </p:spPr>
        <p:txBody>
          <a:bodyPr/>
          <a:lstStyle/>
          <a:p>
            <a:pPr algn="ctr"/>
            <a:r>
              <a:rPr lang="ru-RU" b="1" dirty="0">
                <a:solidFill>
                  <a:srgbClr val="FF0000"/>
                </a:solidFill>
              </a:rPr>
              <a:t>Служба космической погоды</a:t>
            </a:r>
            <a:endParaRPr lang="ru-RU" dirty="0"/>
          </a:p>
        </p:txBody>
      </p:sp>
      <p:sp>
        <p:nvSpPr>
          <p:cNvPr id="3" name="Объект 2">
            <a:extLst>
              <a:ext uri="{FF2B5EF4-FFF2-40B4-BE49-F238E27FC236}">
                <a16:creationId xmlns:a16="http://schemas.microsoft.com/office/drawing/2014/main" id="{E7CDB70C-9794-4866-A76D-552D5503441D}"/>
              </a:ext>
            </a:extLst>
          </p:cNvPr>
          <p:cNvSpPr>
            <a:spLocks noGrp="1"/>
          </p:cNvSpPr>
          <p:nvPr>
            <p:ph idx="1"/>
          </p:nvPr>
        </p:nvSpPr>
        <p:spPr>
          <a:xfrm>
            <a:off x="269846" y="1249960"/>
            <a:ext cx="11652307" cy="5107673"/>
          </a:xfrm>
        </p:spPr>
        <p:txBody>
          <a:bodyPr>
            <a:noAutofit/>
          </a:bodyPr>
          <a:lstStyle/>
          <a:p>
            <a:pPr marL="0" indent="0" algn="just">
              <a:buNone/>
            </a:pPr>
            <a:r>
              <a:rPr lang="ru-RU" sz="2000" b="1" dirty="0"/>
              <a:t>В 2009 году было принято принципиальное решение об организации Межпрограммной Координационной Группы по Космической Погоде (ICTSW) в рамках Всемирной метеорологической Организации со следующими основными задачами:</a:t>
            </a:r>
          </a:p>
          <a:p>
            <a:pPr algn="just"/>
            <a:r>
              <a:rPr lang="ru-RU" sz="2000" b="1" dirty="0"/>
              <a:t>Консолидация требований к наблюдениям, согласование стандартов проведения наблюдений и спецификация датчиков измерения, в частности, для размещаемых в космосе приборов, с целью оптимизации проведения глобальных наблюдений и улучшения </a:t>
            </a:r>
            <a:r>
              <a:rPr lang="ru-RU" sz="2000" b="1" dirty="0" err="1"/>
              <a:t>взаимосравнений</a:t>
            </a:r>
            <a:r>
              <a:rPr lang="ru-RU" sz="2000" b="1" dirty="0"/>
              <a:t> наблюдений;</a:t>
            </a:r>
          </a:p>
          <a:p>
            <a:pPr algn="just"/>
            <a:r>
              <a:rPr lang="ru-RU" sz="2000" b="1" dirty="0"/>
              <a:t>Согласование и обслуживание структур данных, идентификация и описание данных </a:t>
            </a:r>
            <a:r>
              <a:rPr lang="ru-RU" sz="2000" b="1" dirty="0" err="1"/>
              <a:t>дляобеспечения</a:t>
            </a:r>
            <a:r>
              <a:rPr lang="ru-RU" sz="2000" b="1" dirty="0"/>
              <a:t> оперативной совместимости и обмена данными в рамках ИСВ;</a:t>
            </a:r>
          </a:p>
          <a:p>
            <a:pPr algn="just"/>
            <a:r>
              <a:rPr lang="ru-RU" sz="2000" b="1" dirty="0"/>
              <a:t>Согласование спецификаций продукции и систем ее доведения до конечного потребителя, уделяя особое внимание унифицированным концепциям и процедурам выпуска оповещений и проверки их правильности;</a:t>
            </a:r>
          </a:p>
          <a:p>
            <a:pPr algn="just"/>
            <a:r>
              <a:rPr lang="ru-RU" sz="2000" b="1" dirty="0"/>
              <a:t>Взаимодействие с типичными представителями потребителей, например в технических комиссиях, и партнерство с соответствующими организациями ООН;</a:t>
            </a:r>
          </a:p>
          <a:p>
            <a:pPr algn="just"/>
            <a:r>
              <a:rPr lang="ru-RU" sz="2000" b="1" dirty="0"/>
              <a:t>Обмен опытом между сообществами, связанными с космической погодой, и сообществами, занимающимися ЧПП и исследованиями климата.</a:t>
            </a:r>
          </a:p>
          <a:p>
            <a:pPr marL="0" indent="0">
              <a:buNone/>
            </a:pPr>
            <a:r>
              <a:rPr lang="ru-RU" sz="2000" b="1" dirty="0"/>
              <a:t>Официально такая структура в рамках ВМО была оформлена в 2010 году.</a:t>
            </a:r>
          </a:p>
          <a:p>
            <a:pPr marL="0" indent="0">
              <a:buNone/>
            </a:pPr>
            <a:endParaRPr lang="ru-RU" sz="2000" dirty="0"/>
          </a:p>
        </p:txBody>
      </p:sp>
    </p:spTree>
    <p:extLst>
      <p:ext uri="{BB962C8B-B14F-4D97-AF65-F5344CB8AC3E}">
        <p14:creationId xmlns:p14="http://schemas.microsoft.com/office/powerpoint/2010/main" val="106660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89B28C-144B-4997-9EF9-4D690229432E}"/>
              </a:ext>
            </a:extLst>
          </p:cNvPr>
          <p:cNvSpPr>
            <a:spLocks noGrp="1"/>
          </p:cNvSpPr>
          <p:nvPr>
            <p:ph type="title"/>
          </p:nvPr>
        </p:nvSpPr>
        <p:spPr/>
        <p:txBody>
          <a:bodyPr/>
          <a:lstStyle/>
          <a:p>
            <a:pPr algn="ctr"/>
            <a:r>
              <a:rPr lang="ru-RU" b="1" dirty="0">
                <a:solidFill>
                  <a:srgbClr val="FF0000"/>
                </a:solidFill>
              </a:rPr>
              <a:t>Космическая погода</a:t>
            </a:r>
            <a:endParaRPr lang="ru-RU" dirty="0"/>
          </a:p>
        </p:txBody>
      </p:sp>
      <p:sp>
        <p:nvSpPr>
          <p:cNvPr id="3" name="Объект 2">
            <a:extLst>
              <a:ext uri="{FF2B5EF4-FFF2-40B4-BE49-F238E27FC236}">
                <a16:creationId xmlns:a16="http://schemas.microsoft.com/office/drawing/2014/main" id="{968026BC-9334-424D-925A-43F5F56CCE7F}"/>
              </a:ext>
            </a:extLst>
          </p:cNvPr>
          <p:cNvSpPr>
            <a:spLocks noGrp="1"/>
          </p:cNvSpPr>
          <p:nvPr>
            <p:ph idx="1"/>
          </p:nvPr>
        </p:nvSpPr>
        <p:spPr/>
        <p:txBody>
          <a:bodyPr>
            <a:normAutofit fontScale="92500" lnSpcReduction="20000"/>
          </a:bodyPr>
          <a:lstStyle/>
          <a:p>
            <a:pPr algn="just"/>
            <a:r>
              <a:rPr lang="ru-RU" dirty="0"/>
              <a:t>Под термином «космическая погода» обычно понимается совокупность явлений на Солнце, в верхней атмосфере, околоземном космическом пространстве и межпланетной среде, оказывающих воздействие на процессы в околоземном космическом пространстве. Первичным источником возмущений являются вариации солнечного излучения, а перенос возмущений осуществляется волнами и частицами в межпланетной среде, магнитосфере и ионосфере Земли. Прежде всего, эти возмущения сказываются на тех процессах, в которых существенную роль играет установившееся равновесие электрических токов и магнитных полей. Возмущения, нарушающие это равновесие, могут привести к возникновению различных нештатных ситуаций не только в системах навигации, связи, электроэнергетики, но и таких, на первый взгляд слабо связанных отраслей, как тушение лесных пожаров, перекачка нефти по трубопроводам или здравоохранение. </a:t>
            </a:r>
          </a:p>
        </p:txBody>
      </p:sp>
    </p:spTree>
    <p:extLst>
      <p:ext uri="{BB962C8B-B14F-4D97-AF65-F5344CB8AC3E}">
        <p14:creationId xmlns:p14="http://schemas.microsoft.com/office/powerpoint/2010/main" val="175640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736" y="1711354"/>
            <a:ext cx="9655728" cy="4241381"/>
          </a:xfrm>
        </p:spPr>
        <p:txBody>
          <a:bodyPr>
            <a:noAutofit/>
          </a:bodyPr>
          <a:lstStyle/>
          <a:p>
            <a:pPr marL="0" indent="0" algn="just">
              <a:buNone/>
            </a:pPr>
            <a:r>
              <a:rPr lang="ru-RU" b="1" dirty="0" err="1">
                <a:solidFill>
                  <a:srgbClr val="C00000"/>
                </a:solidFill>
              </a:rPr>
              <a:t>Space</a:t>
            </a:r>
            <a:r>
              <a:rPr lang="ru-RU" b="1" dirty="0">
                <a:solidFill>
                  <a:srgbClr val="C00000"/>
                </a:solidFill>
              </a:rPr>
              <a:t> </a:t>
            </a:r>
            <a:r>
              <a:rPr lang="ru-RU" b="1" dirty="0" err="1">
                <a:solidFill>
                  <a:srgbClr val="C00000"/>
                </a:solidFill>
              </a:rPr>
              <a:t>weather</a:t>
            </a:r>
            <a:r>
              <a:rPr lang="ru-RU" b="1" dirty="0">
                <a:solidFill>
                  <a:srgbClr val="C00000"/>
                </a:solidFill>
              </a:rPr>
              <a:t> </a:t>
            </a:r>
            <a:r>
              <a:rPr lang="ru-RU" dirty="0"/>
              <a:t>— в широком употреблении термин появился в 1990х годах, как охватывающий наиболее практически важные аспекты науки о солнечно-земных связях. Раздел научных знаний, называемый «Солнечно-земные связи», посвящён изучению совокупности всех возможных взаимодействий гелио- и геофизических явлений. Эта наука лежит на стыке физики Солнца, солнечной системы и геофизики и занимается исследованием влияния солнечной переменности и солнечной активности через межпланетную среду на Землю, в частности на магнитосферу, ионосферу и атмосферу Земли. </a:t>
            </a:r>
          </a:p>
        </p:txBody>
      </p:sp>
      <p:sp>
        <p:nvSpPr>
          <p:cNvPr id="3" name="Заголовок 2"/>
          <p:cNvSpPr>
            <a:spLocks noGrp="1"/>
          </p:cNvSpPr>
          <p:nvPr>
            <p:ph type="title"/>
          </p:nvPr>
        </p:nvSpPr>
        <p:spPr>
          <a:xfrm>
            <a:off x="1919536" y="116632"/>
            <a:ext cx="8229600" cy="1143000"/>
          </a:xfrm>
        </p:spPr>
        <p:txBody>
          <a:bodyPr/>
          <a:lstStyle/>
          <a:p>
            <a:pPr algn="ctr"/>
            <a:r>
              <a:rPr lang="ru-RU" b="1" dirty="0">
                <a:solidFill>
                  <a:srgbClr val="FF0000"/>
                </a:solidFill>
              </a:rPr>
              <a:t>Космическая погода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791B5-908D-465A-87DE-2526D49EF467}"/>
              </a:ext>
            </a:extLst>
          </p:cNvPr>
          <p:cNvSpPr>
            <a:spLocks noGrp="1"/>
          </p:cNvSpPr>
          <p:nvPr>
            <p:ph type="title"/>
          </p:nvPr>
        </p:nvSpPr>
        <p:spPr/>
        <p:txBody>
          <a:bodyPr/>
          <a:lstStyle/>
          <a:p>
            <a:pPr algn="ctr"/>
            <a:r>
              <a:rPr lang="ru-RU" b="1" dirty="0">
                <a:solidFill>
                  <a:srgbClr val="FF0000"/>
                </a:solidFill>
              </a:rPr>
              <a:t>Космическая погода</a:t>
            </a:r>
            <a:endParaRPr lang="ru-RU" dirty="0"/>
          </a:p>
        </p:txBody>
      </p:sp>
      <p:sp>
        <p:nvSpPr>
          <p:cNvPr id="3" name="Объект 2">
            <a:extLst>
              <a:ext uri="{FF2B5EF4-FFF2-40B4-BE49-F238E27FC236}">
                <a16:creationId xmlns:a16="http://schemas.microsoft.com/office/drawing/2014/main" id="{A937D60A-8458-4E46-AE56-CF885244AFBF}"/>
              </a:ext>
            </a:extLst>
          </p:cNvPr>
          <p:cNvSpPr>
            <a:spLocks noGrp="1"/>
          </p:cNvSpPr>
          <p:nvPr>
            <p:ph idx="1"/>
          </p:nvPr>
        </p:nvSpPr>
        <p:spPr/>
        <p:txBody>
          <a:bodyPr/>
          <a:lstStyle/>
          <a:p>
            <a:pPr marL="0" indent="0" algn="just">
              <a:buNone/>
            </a:pPr>
            <a:r>
              <a:rPr lang="ru-RU" dirty="0"/>
              <a:t>В строго научном смысле к космической погоде относится динамическая (с характерными временами — сутки и менее) часть солнечно-земных связей, а по аналогии с земными процессами более стационарная часть часто называется «Космическим климатом». В практическом смысле к тематике космической погоды относятся, например, вопросы прогноза солнечной и геомагнитной активности, исследования воздействия солнечных факторов на технические системы (радиопомехи, радиационная обстановка и пр.), воздействия на биологические системы и людей.</a:t>
            </a:r>
          </a:p>
        </p:txBody>
      </p:sp>
    </p:spTree>
    <p:extLst>
      <p:ext uri="{BB962C8B-B14F-4D97-AF65-F5344CB8AC3E}">
        <p14:creationId xmlns:p14="http://schemas.microsoft.com/office/powerpoint/2010/main" val="302484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1530" y="1052695"/>
            <a:ext cx="7113864" cy="4680519"/>
          </a:xfrm>
          <a:prstGeom prst="rect">
            <a:avLst/>
          </a:prstGeom>
          <a:noFill/>
          <a:ln>
            <a:noFill/>
          </a:ln>
        </p:spPr>
      </p:pic>
      <p:pic>
        <p:nvPicPr>
          <p:cNvPr id="4" name="Рисунок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143" y="5805182"/>
            <a:ext cx="6971251" cy="679508"/>
          </a:xfrm>
          <a:prstGeom prst="rect">
            <a:avLst/>
          </a:prstGeom>
          <a:noFill/>
          <a:ln>
            <a:noFill/>
          </a:ln>
        </p:spPr>
      </p:pic>
      <p:sp>
        <p:nvSpPr>
          <p:cNvPr id="5" name="Заголовок 2"/>
          <p:cNvSpPr txBox="1">
            <a:spLocks/>
          </p:cNvSpPr>
          <p:nvPr/>
        </p:nvSpPr>
        <p:spPr>
          <a:xfrm>
            <a:off x="989900" y="116632"/>
            <a:ext cx="9966121" cy="864096"/>
          </a:xfrm>
          <a:prstGeom prst="rect">
            <a:avLst/>
          </a:prstGeom>
        </p:spPr>
        <p:txBody>
          <a:bodyPr/>
          <a:lstStyle/>
          <a:p>
            <a:pPr algn="ctr">
              <a:spcBef>
                <a:spcPct val="0"/>
              </a:spcBef>
              <a:defRPr/>
            </a:pPr>
            <a:r>
              <a:rPr lang="ru-RU" sz="2800" b="1" dirty="0">
                <a:solidFill>
                  <a:srgbClr val="FF0000"/>
                </a:solidFill>
                <a:effectLst>
                  <a:outerShdw blurRad="31750" dist="25400" dir="5400000" algn="tl" rotWithShape="0">
                    <a:srgbClr val="000000">
                      <a:alpha val="25000"/>
                    </a:srgbClr>
                  </a:outerShdw>
                </a:effectLst>
                <a:latin typeface="+mj-lt"/>
                <a:ea typeface="+mj-ea"/>
                <a:cs typeface="+mj-cs"/>
              </a:rPr>
              <a:t>Воздействие факторов космической погоды и ионосферных возмущений на космические и наземные технические системы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1847528" y="116632"/>
            <a:ext cx="8229600" cy="864096"/>
          </a:xfrm>
          <a:prstGeom prst="rect">
            <a:avLst/>
          </a:prstGeom>
        </p:spPr>
        <p:txBody>
          <a:bodyPr/>
          <a:lstStyle/>
          <a:p>
            <a:pPr algn="ctr">
              <a:spcBef>
                <a:spcPct val="0"/>
              </a:spcBef>
              <a:defRPr/>
            </a:pPr>
            <a:r>
              <a:rPr lang="ru-RU" sz="2800" b="1" dirty="0">
                <a:solidFill>
                  <a:srgbClr val="C00000"/>
                </a:solidFill>
                <a:effectLst>
                  <a:outerShdw blurRad="31750" dist="25400" dir="5400000" algn="tl" rotWithShape="0">
                    <a:srgbClr val="000000">
                      <a:alpha val="25000"/>
                    </a:srgbClr>
                  </a:outerShdw>
                </a:effectLst>
                <a:latin typeface="+mj-lt"/>
                <a:ea typeface="+mj-ea"/>
                <a:cs typeface="+mj-cs"/>
              </a:rPr>
              <a:t>Перечень эффектов космической погоды</a:t>
            </a:r>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297" y="687897"/>
            <a:ext cx="9529894" cy="5621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a:xfrm>
            <a:off x="1115735" y="116632"/>
            <a:ext cx="9563449" cy="864096"/>
          </a:xfrm>
          <a:prstGeom prst="rect">
            <a:avLst/>
          </a:prstGeom>
        </p:spPr>
        <p:txBody>
          <a:bodyPr/>
          <a:lstStyle/>
          <a:p>
            <a:pPr algn="ctr">
              <a:spcBef>
                <a:spcPct val="0"/>
              </a:spcBef>
              <a:defRPr/>
            </a:pPr>
            <a:r>
              <a:rPr lang="ru-RU" sz="2800" b="1" dirty="0">
                <a:solidFill>
                  <a:srgbClr val="C00000"/>
                </a:solidFill>
                <a:effectLst>
                  <a:outerShdw blurRad="31750" dist="25400" dir="5400000" algn="tl" rotWithShape="0">
                    <a:srgbClr val="000000">
                      <a:alpha val="25000"/>
                    </a:srgbClr>
                  </a:outerShdw>
                </a:effectLst>
                <a:latin typeface="+mj-lt"/>
                <a:ea typeface="+mj-ea"/>
                <a:cs typeface="+mj-cs"/>
              </a:rPr>
              <a:t>Мониторинг антропогенного воздействия на ионосферу З</a:t>
            </a:r>
            <a:r>
              <a:rPr lang="ru-RU" sz="2800" b="1" dirty="0" err="1">
                <a:solidFill>
                  <a:srgbClr val="C00000"/>
                </a:solidFill>
                <a:effectLst>
                  <a:outerShdw blurRad="31750" dist="25400" dir="5400000" algn="tl" rotWithShape="0">
                    <a:srgbClr val="000000">
                      <a:alpha val="25000"/>
                    </a:srgbClr>
                  </a:outerShdw>
                </a:effectLst>
                <a:latin typeface="+mj-lt"/>
                <a:ea typeface="+mj-ea"/>
                <a:cs typeface="+mj-cs"/>
              </a:rPr>
              <a:t>емли</a:t>
            </a:r>
            <a:endParaRPr lang="ru-RU" sz="2800" b="1" dirty="0">
              <a:solidFill>
                <a:srgbClr val="C00000"/>
              </a:solidFill>
              <a:effectLst>
                <a:outerShdw blurRad="31750" dist="25400" dir="5400000" algn="tl" rotWithShape="0">
                  <a:srgbClr val="000000">
                    <a:alpha val="25000"/>
                  </a:srgbClr>
                </a:outerShdw>
              </a:effectLst>
              <a:latin typeface="+mj-lt"/>
              <a:ea typeface="+mj-ea"/>
              <a:cs typeface="+mj-cs"/>
            </a:endParaRPr>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07" y="813732"/>
            <a:ext cx="7599849" cy="4487476"/>
          </a:xfrm>
          <a:prstGeom prst="rect">
            <a:avLst/>
          </a:prstGeom>
          <a:noFill/>
          <a:ln>
            <a:noFill/>
          </a:ln>
        </p:spPr>
      </p:pic>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804" y="5512668"/>
            <a:ext cx="8288323" cy="864096"/>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2026</Words>
  <Application>Microsoft Office PowerPoint</Application>
  <PresentationFormat>Широкоэкранный</PresentationFormat>
  <Paragraphs>75</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Calibri</vt:lpstr>
      <vt:lpstr>Calibri Light</vt:lpstr>
      <vt:lpstr>Тема Office</vt:lpstr>
      <vt:lpstr> Космическая погода  </vt:lpstr>
      <vt:lpstr>Космическая погода - что это такое? </vt:lpstr>
      <vt:lpstr>Космическая погода</vt:lpstr>
      <vt:lpstr>Космическая погода</vt:lpstr>
      <vt:lpstr>Космическая погода</vt:lpstr>
      <vt:lpstr>Космическая погода</vt:lpstr>
      <vt:lpstr>Презентация PowerPoint</vt:lpstr>
      <vt:lpstr>Презентация PowerPoint</vt:lpstr>
      <vt:lpstr>Презентация PowerPoint</vt:lpstr>
      <vt:lpstr>Космическая радиация</vt:lpstr>
      <vt:lpstr>Космическая радиация</vt:lpstr>
      <vt:lpstr>Three first GLEs and GLE70</vt:lpstr>
      <vt:lpstr>Modern world network of CR stations</vt:lpstr>
      <vt:lpstr>Энергетические спектры</vt:lpstr>
      <vt:lpstr>Вовлечённость солнечных космических лучей в другие области космофизики</vt:lpstr>
      <vt:lpstr>Влияние на распространение радиоволн</vt:lpstr>
      <vt:lpstr>Геоиндуцированные токи</vt:lpstr>
      <vt:lpstr>Влияние на биологические объекты</vt:lpstr>
      <vt:lpstr>Влияние на биологические объекты</vt:lpstr>
      <vt:lpstr>Презентация PowerPoint</vt:lpstr>
      <vt:lpstr>Человек в космосе: Проблемы и перспективы</vt:lpstr>
      <vt:lpstr>Предсказание эффектов космической погоды</vt:lpstr>
      <vt:lpstr>Предсказание эффектов космической погоды</vt:lpstr>
      <vt:lpstr>Космический климат влияет на Землю</vt:lpstr>
      <vt:lpstr>Презентация PowerPoint</vt:lpstr>
      <vt:lpstr>Космическая погода сегодня и возможные эффекты</vt:lpstr>
      <vt:lpstr>Космическая погода сегодня и возможные эффекты</vt:lpstr>
      <vt:lpstr> Служба космической погоды</vt:lpstr>
      <vt:lpstr> Служба космической погоды</vt:lpstr>
      <vt:lpstr> Служба космической погоды</vt:lpstr>
      <vt:lpstr>Служба космической погоды</vt:lpstr>
      <vt:lpstr>Служба космической погоды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приложения ядерно-физических методов исследований</dc:title>
  <dc:creator>lcuser</dc:creator>
  <cp:lastModifiedBy>lcuser</cp:lastModifiedBy>
  <cp:revision>23</cp:revision>
  <dcterms:created xsi:type="dcterms:W3CDTF">2020-05-13T09:41:30Z</dcterms:created>
  <dcterms:modified xsi:type="dcterms:W3CDTF">2024-04-04T06:13:33Z</dcterms:modified>
</cp:coreProperties>
</file>